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72" r:id="rId14"/>
    <p:sldId id="298" r:id="rId15"/>
    <p:sldId id="299" r:id="rId16"/>
    <p:sldId id="300" r:id="rId17"/>
    <p:sldId id="301" r:id="rId18"/>
    <p:sldId id="302" r:id="rId19"/>
    <p:sldId id="303" r:id="rId20"/>
    <p:sldId id="259" r:id="rId21"/>
    <p:sldId id="263" r:id="rId22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0F0F0"/>
    <a:srgbClr val="F0F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8"/>
    <p:restoredTop sz="93669" autoAdjust="0"/>
  </p:normalViewPr>
  <p:slideViewPr>
    <p:cSldViewPr snapToGrid="0" snapToObjects="1">
      <p:cViewPr varScale="1">
        <p:scale>
          <a:sx n="28" d="100"/>
          <a:sy n="28" d="100"/>
        </p:scale>
        <p:origin x="912" y="174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92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85427" y="7810142"/>
            <a:ext cx="41843518" cy="970237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Tejelő szarvasmarha robottakarmány továbbfejlesztése kiegészítve precíziós NIR eszközzel elvégzett telepi gyorsvizsgálattal</a:t>
            </a:r>
          </a:p>
          <a:p>
            <a:r>
              <a:rPr lang="hu-HU" sz="1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GINOP-PLUSZ-2.1.1-21.2022.00059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5427" y="22199600"/>
            <a:ext cx="13763511" cy="2500404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u-HU" sz="6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Bázár</a:t>
            </a:r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György</a:t>
            </a:r>
          </a:p>
          <a:p>
            <a:r>
              <a:rPr lang="hu-H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ADEXGO Kft.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85429" y="17762455"/>
            <a:ext cx="27396651" cy="3269845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PROJEKT EREDMÉNYEI </a:t>
            </a:r>
          </a:p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ÉS SZAKMAI ÚJDONSÁGTARTALMUK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2640" y="1209081"/>
            <a:ext cx="42072560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ADEXGO </a:t>
            </a:r>
            <a:r>
              <a:rPr lang="cs-CZ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Kft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 descr="A képen fű, kültéri, út, autópálya látható&#10;&#10;Automatikusan generált leírás">
            <a:extLst>
              <a:ext uri="{FF2B5EF4-FFF2-40B4-BE49-F238E27FC236}">
                <a16:creationId xmlns:a16="http://schemas.microsoft.com/office/drawing/2014/main" id="{C3E5B976-2F07-79A3-CF30-587EDAD6E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7760" y="2653754"/>
            <a:ext cx="17427264" cy="9798052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DABFE2CF-06F3-C3A2-65B7-362BA3F7CC1A}"/>
              </a:ext>
            </a:extLst>
          </p:cNvPr>
          <p:cNvSpPr txBox="1"/>
          <p:nvPr/>
        </p:nvSpPr>
        <p:spPr>
          <a:xfrm>
            <a:off x="2072640" y="3974418"/>
            <a:ext cx="25786080" cy="19316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Alapítva: 2004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Funkcionális élelmiszerek fejlesztése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Speciális kiegészítő takarmányok fejlesztése, gyártása, forgalmazása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Kiterjedt K+F+I tevékenység a baromfi-, sertés- és szarvasmarha takarmányozás terén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u-H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CORRELTECH Laboratórium</a:t>
            </a:r>
          </a:p>
          <a:p>
            <a:pPr marL="244475" indent="-2444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Alapítva: 2019</a:t>
            </a:r>
          </a:p>
          <a:p>
            <a:pPr marL="244475" indent="-2444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Takarmányok és élelmiszerek vizsgálata korrelatív gyorsvizsgálati technikákkal</a:t>
            </a:r>
          </a:p>
          <a:p>
            <a:pPr marL="244475" indent="-2444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K+F+I tevékenység a NIR spektroszkópia és a műszeres aromaelemzés terén</a:t>
            </a:r>
          </a:p>
        </p:txBody>
      </p:sp>
      <p:pic>
        <p:nvPicPr>
          <p:cNvPr id="13" name="Picture 12" descr="A logo with a yellow circle and green and orange text&#10;&#10;AI-generated content may be incorrect.">
            <a:extLst>
              <a:ext uri="{FF2B5EF4-FFF2-40B4-BE49-F238E27FC236}">
                <a16:creationId xmlns:a16="http://schemas.microsoft.com/office/drawing/2014/main" id="{6DCD0479-49DA-7B63-B24A-94F1C4CB0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638" y="774217"/>
            <a:ext cx="9449022" cy="460865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B70BBB96-9EFC-EBFA-D0B7-1E9C721FC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262" y="13371013"/>
            <a:ext cx="10535478" cy="430435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A room with white walls and desks&#10;&#10;AI-generated content may be incorrect.">
            <a:extLst>
              <a:ext uri="{FF2B5EF4-FFF2-40B4-BE49-F238E27FC236}">
                <a16:creationId xmlns:a16="http://schemas.microsoft.com/office/drawing/2014/main" id="{ABBE9EC2-EB8C-85C2-5191-0A7A838F7C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090"/>
          <a:stretch/>
        </p:blipFill>
        <p:spPr>
          <a:xfrm>
            <a:off x="27797760" y="13578840"/>
            <a:ext cx="17427264" cy="1122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3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40224" cy="26133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40224" cy="723871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451837" cy="7204876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DC9BDDAF-3CF0-7394-77E6-FD9229ADC9B9}"/>
              </a:ext>
            </a:extLst>
          </p:cNvPr>
          <p:cNvSpPr txBox="1"/>
          <p:nvPr/>
        </p:nvSpPr>
        <p:spPr>
          <a:xfrm>
            <a:off x="3193563" y="965606"/>
            <a:ext cx="40064710" cy="485184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Kihívások a takarmányozásban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98768"/>
            <a:ext cx="487744" cy="2683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Szöveg helye 10">
            <a:extLst>
              <a:ext uri="{FF2B5EF4-FFF2-40B4-BE49-F238E27FC236}">
                <a16:creationId xmlns:a16="http://schemas.microsoft.com/office/drawing/2014/main" id="{018901F1-1603-0A9A-ED06-EDCB37A6959C}"/>
              </a:ext>
            </a:extLst>
          </p:cNvPr>
          <p:cNvSpPr txBox="1">
            <a:spLocks/>
          </p:cNvSpPr>
          <p:nvPr/>
        </p:nvSpPr>
        <p:spPr>
          <a:xfrm>
            <a:off x="3193563" y="9442877"/>
            <a:ext cx="40064710" cy="140772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42035" indent="-1742035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4409" indent="-1451696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06783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9496" indent="-1161357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52209" indent="-1161357" algn="l" defTabSz="2322713" rtl="0" eaLnBrk="1" latinLnBrk="0" hangingPunct="1">
              <a:spcBef>
                <a:spcPct val="20000"/>
              </a:spcBef>
              <a:buFont typeface="Arial"/>
              <a:buChar char="»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77492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097636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420349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74306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hu-HU" sz="8400" dirty="0" err="1"/>
              <a:t>Jó</a:t>
            </a:r>
            <a:r>
              <a:rPr lang="en-US" altLang="hu-HU" sz="8400" dirty="0"/>
              <a:t> </a:t>
            </a:r>
            <a:r>
              <a:rPr lang="en-US" altLang="hu-HU" sz="8400" dirty="0" err="1"/>
              <a:t>minőségű</a:t>
            </a:r>
            <a:r>
              <a:rPr lang="en-US" altLang="hu-HU" sz="8400" dirty="0"/>
              <a:t> </a:t>
            </a:r>
            <a:r>
              <a:rPr lang="en-US" altLang="hu-HU" sz="8400" dirty="0" err="1"/>
              <a:t>állati</a:t>
            </a:r>
            <a:r>
              <a:rPr lang="en-US" altLang="hu-HU" sz="8400" dirty="0"/>
              <a:t> </a:t>
            </a:r>
            <a:r>
              <a:rPr lang="en-US" altLang="hu-HU" sz="8400" dirty="0" err="1"/>
              <a:t>terméket</a:t>
            </a:r>
            <a:r>
              <a:rPr lang="en-US" altLang="hu-HU" sz="8400" dirty="0"/>
              <a:t> </a:t>
            </a:r>
            <a:r>
              <a:rPr lang="en-US" altLang="hu-HU" sz="8400" dirty="0" err="1"/>
              <a:t>előállítani</a:t>
            </a:r>
            <a:r>
              <a:rPr lang="en-US" altLang="hu-HU" sz="8400" dirty="0"/>
              <a:t> </a:t>
            </a:r>
            <a:r>
              <a:rPr lang="en-US" altLang="hu-HU" sz="8400" dirty="0" err="1"/>
              <a:t>képes</a:t>
            </a:r>
            <a:r>
              <a:rPr lang="en-US" altLang="hu-HU" sz="8400" dirty="0"/>
              <a:t>, </a:t>
            </a:r>
            <a:r>
              <a:rPr lang="en-US" altLang="hu-HU" sz="8400" b="1" dirty="0" err="1"/>
              <a:t>kiváló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genetikájú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állományok</a:t>
            </a:r>
            <a:r>
              <a:rPr lang="en-US" altLang="hu-HU" sz="8400" b="1" dirty="0"/>
              <a:t> </a:t>
            </a:r>
            <a:r>
              <a:rPr lang="en-US" altLang="hu-HU" sz="8400" dirty="0" err="1"/>
              <a:t>állnak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rendelkezésre</a:t>
            </a:r>
            <a:r>
              <a:rPr lang="en-US" altLang="hu-HU" sz="8400" dirty="0"/>
              <a:t>.</a:t>
            </a:r>
          </a:p>
          <a:p>
            <a:pPr marL="457200"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hu-HU" sz="8400" dirty="0" err="1"/>
              <a:t>Takarmányozásnak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tökéletesnek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kell</a:t>
            </a:r>
            <a:r>
              <a:rPr lang="en-US" altLang="hu-HU" sz="8400" dirty="0"/>
              <a:t> </a:t>
            </a:r>
            <a:r>
              <a:rPr lang="en-US" altLang="hu-HU" sz="8400" dirty="0" err="1"/>
              <a:t>lenni</a:t>
            </a:r>
            <a:r>
              <a:rPr lang="en-US" altLang="hu-HU" sz="8400" dirty="0"/>
              <a:t>, </a:t>
            </a:r>
            <a:r>
              <a:rPr lang="en-US" altLang="hu-HU" sz="8400" dirty="0" err="1"/>
              <a:t>hogy</a:t>
            </a:r>
            <a:r>
              <a:rPr lang="en-US" altLang="hu-HU" sz="8400" dirty="0"/>
              <a:t> a </a:t>
            </a:r>
            <a:r>
              <a:rPr lang="en-US" altLang="hu-HU" sz="8400" dirty="0" err="1"/>
              <a:t>teljesítményt</a:t>
            </a:r>
            <a:r>
              <a:rPr lang="en-US" altLang="hu-HU" sz="8400" dirty="0"/>
              <a:t> </a:t>
            </a:r>
            <a:r>
              <a:rPr lang="en-US" altLang="hu-HU" sz="8400" dirty="0" err="1"/>
              <a:t>magas</a:t>
            </a:r>
            <a:r>
              <a:rPr lang="en-US" altLang="hu-HU" sz="8400" dirty="0"/>
              <a:t> </a:t>
            </a:r>
            <a:r>
              <a:rPr lang="en-US" altLang="hu-HU" sz="8400" dirty="0" err="1"/>
              <a:t>színvonalon</a:t>
            </a:r>
            <a:r>
              <a:rPr lang="en-US" altLang="hu-HU" sz="8400" dirty="0"/>
              <a:t> </a:t>
            </a:r>
            <a:r>
              <a:rPr lang="en-US" altLang="hu-HU" sz="8400" dirty="0" err="1"/>
              <a:t>tudjuk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tartani</a:t>
            </a:r>
            <a:r>
              <a:rPr lang="en-US" altLang="hu-HU" sz="8400" dirty="0"/>
              <a:t>.</a:t>
            </a:r>
          </a:p>
          <a:p>
            <a:pPr marL="457200"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hu-HU" sz="8400" b="1" dirty="0" err="1"/>
              <a:t>Gazdaságos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termelés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csak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tökéletes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takarmányozással</a:t>
            </a:r>
            <a:r>
              <a:rPr lang="en-US" altLang="hu-HU" sz="8400" b="1" dirty="0"/>
              <a:t> </a:t>
            </a:r>
            <a:r>
              <a:rPr lang="en-US" altLang="hu-HU" sz="8400" b="1" dirty="0" err="1"/>
              <a:t>érhető</a:t>
            </a:r>
            <a:r>
              <a:rPr lang="en-US" altLang="hu-HU" sz="8400" b="1" dirty="0"/>
              <a:t> el.</a:t>
            </a:r>
          </a:p>
          <a:p>
            <a:pPr marL="457200"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hu-HU" sz="8400" dirty="0"/>
          </a:p>
          <a:p>
            <a:pPr marL="228600" indent="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hu-HU" sz="8400" dirty="0" err="1"/>
              <a:t>Például</a:t>
            </a:r>
            <a:r>
              <a:rPr lang="en-US" altLang="hu-HU" sz="8400" dirty="0"/>
              <a:t>: </a:t>
            </a:r>
          </a:p>
          <a:p>
            <a:pPr marL="457200"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hu-HU" sz="8400" dirty="0"/>
              <a:t> </a:t>
            </a:r>
            <a:r>
              <a:rPr lang="en-US" altLang="hu-HU" sz="8400" dirty="0" err="1"/>
              <a:t>Ismernünk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kell</a:t>
            </a:r>
            <a:r>
              <a:rPr lang="en-US" altLang="hu-HU" sz="8400" dirty="0"/>
              <a:t> a </a:t>
            </a:r>
            <a:r>
              <a:rPr lang="en-US" altLang="hu-HU" sz="8400" dirty="0" err="1"/>
              <a:t>takarmányadagok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összetevőinek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minőségét</a:t>
            </a:r>
            <a:r>
              <a:rPr lang="en-US" altLang="hu-HU" sz="8400" dirty="0"/>
              <a:t>, </a:t>
            </a:r>
            <a:r>
              <a:rPr lang="en-US" altLang="hu-HU" sz="8400" dirty="0" err="1"/>
              <a:t>ellenőrizni</a:t>
            </a:r>
            <a:r>
              <a:rPr lang="en-US" altLang="hu-HU" sz="8400" dirty="0"/>
              <a:t> </a:t>
            </a:r>
            <a:r>
              <a:rPr lang="en-US" altLang="hu-HU" sz="8400" dirty="0" err="1"/>
              <a:t>kell</a:t>
            </a:r>
            <a:r>
              <a:rPr lang="en-US" altLang="hu-HU" sz="8400" dirty="0"/>
              <a:t> </a:t>
            </a:r>
            <a:r>
              <a:rPr lang="en-US" altLang="hu-HU" sz="8400" dirty="0" err="1"/>
              <a:t>az</a:t>
            </a:r>
            <a:r>
              <a:rPr lang="en-US" altLang="hu-HU" sz="8400" dirty="0"/>
              <a:t> </a:t>
            </a:r>
            <a:r>
              <a:rPr lang="en-US" altLang="hu-HU" sz="8400" dirty="0" err="1"/>
              <a:t>elkészült</a:t>
            </a:r>
            <a:r>
              <a:rPr lang="en-US" altLang="hu-HU" sz="8400" dirty="0"/>
              <a:t> </a:t>
            </a:r>
            <a:r>
              <a:rPr lang="en-US" altLang="hu-HU" sz="8400" dirty="0" err="1"/>
              <a:t>takarmányadag</a:t>
            </a:r>
            <a:r>
              <a:rPr lang="en-US" altLang="hu-HU" sz="8400" dirty="0"/>
              <a:t> </a:t>
            </a:r>
            <a:r>
              <a:rPr lang="en-US" altLang="hu-HU" sz="8400" dirty="0" err="1"/>
              <a:t>minőségét</a:t>
            </a:r>
            <a:r>
              <a:rPr lang="en-US" altLang="hu-HU" sz="8400" dirty="0"/>
              <a:t>.</a:t>
            </a:r>
          </a:p>
          <a:p>
            <a:pPr marL="457200"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hu-HU" sz="8400" dirty="0"/>
              <a:t> A </a:t>
            </a:r>
            <a:r>
              <a:rPr lang="en-US" altLang="hu-HU" sz="8400" dirty="0" err="1"/>
              <a:t>összetétel</a:t>
            </a:r>
            <a:r>
              <a:rPr lang="en-US" altLang="hu-HU" sz="8400" dirty="0"/>
              <a:t> </a:t>
            </a:r>
            <a:r>
              <a:rPr lang="en-US" altLang="hu-HU" sz="8400" dirty="0" err="1"/>
              <a:t>ingadozása</a:t>
            </a:r>
            <a:r>
              <a:rPr lang="en-US" altLang="hu-HU" sz="8400" dirty="0"/>
              <a:t> a </a:t>
            </a:r>
            <a:r>
              <a:rPr lang="en-US" altLang="hu-HU" sz="8400" dirty="0" err="1"/>
              <a:t>termelési</a:t>
            </a:r>
            <a:r>
              <a:rPr lang="en-US" altLang="hu-HU" sz="8400" dirty="0"/>
              <a:t> </a:t>
            </a:r>
            <a:r>
              <a:rPr lang="en-US" altLang="hu-HU" sz="8400" dirty="0" err="1"/>
              <a:t>mutatók</a:t>
            </a:r>
            <a:r>
              <a:rPr lang="en-US" altLang="hu-HU" sz="8400" dirty="0"/>
              <a:t> </a:t>
            </a:r>
            <a:r>
              <a:rPr lang="en-US" altLang="hu-HU" sz="8400" dirty="0" err="1"/>
              <a:t>romlását</a:t>
            </a:r>
            <a:r>
              <a:rPr lang="en-US" altLang="hu-HU" sz="8400" dirty="0"/>
              <a:t> </a:t>
            </a:r>
            <a:r>
              <a:rPr lang="en-US" altLang="hu-HU" sz="8400" dirty="0" err="1"/>
              <a:t>eredményezi</a:t>
            </a:r>
            <a:r>
              <a:rPr lang="en-US" altLang="hu-HU" sz="8400" dirty="0"/>
              <a:t>.</a:t>
            </a: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4D8C1918-67DF-049C-466F-9D2D53759836}"/>
              </a:ext>
            </a:extLst>
          </p:cNvPr>
          <p:cNvSpPr txBox="1"/>
          <p:nvPr/>
        </p:nvSpPr>
        <p:spPr>
          <a:xfrm>
            <a:off x="593558" y="936869"/>
            <a:ext cx="6277851" cy="41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9565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E9CF3C-DD57-9EFE-6A56-71EEDFB6E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B902CB9-C7DC-4673-B7D5-F22DCF0EC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46440223" cy="26133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122;p2">
            <a:extLst>
              <a:ext uri="{FF2B5EF4-FFF2-40B4-BE49-F238E27FC236}">
                <a16:creationId xmlns:a16="http://schemas.microsoft.com/office/drawing/2014/main" id="{5C3D913A-B6B8-F553-D51D-BF56D023824F}"/>
              </a:ext>
            </a:extLst>
          </p:cNvPr>
          <p:cNvSpPr txBox="1"/>
          <p:nvPr/>
        </p:nvSpPr>
        <p:spPr>
          <a:xfrm>
            <a:off x="3193563" y="2106301"/>
            <a:ext cx="15239994" cy="644303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Mire van szükség?</a:t>
            </a:r>
          </a:p>
        </p:txBody>
      </p:sp>
      <p:sp>
        <p:nvSpPr>
          <p:cNvPr id="5" name="Téglalap 3">
            <a:extLst>
              <a:ext uri="{FF2B5EF4-FFF2-40B4-BE49-F238E27FC236}">
                <a16:creationId xmlns:a16="http://schemas.microsoft.com/office/drawing/2014/main" id="{ED891396-AFAF-AFD5-9109-01ACEDB76180}"/>
              </a:ext>
            </a:extLst>
          </p:cNvPr>
          <p:cNvSpPr txBox="1">
            <a:spLocks/>
          </p:cNvSpPr>
          <p:nvPr/>
        </p:nvSpPr>
        <p:spPr>
          <a:xfrm>
            <a:off x="2345635" y="9147365"/>
            <a:ext cx="16779918" cy="141825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42035" indent="-1742035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4409" indent="-1451696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06783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9496" indent="-1161357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52209" indent="-1161357" algn="l" defTabSz="2322713" rtl="0" eaLnBrk="1" latinLnBrk="0" hangingPunct="1">
              <a:spcBef>
                <a:spcPct val="20000"/>
              </a:spcBef>
              <a:buFont typeface="Arial"/>
              <a:buChar char="»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77492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097636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420349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74306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</a:t>
            </a:r>
            <a:r>
              <a:rPr lang="en-US" sz="6000" b="1" dirty="0" err="1"/>
              <a:t>Gyors</a:t>
            </a:r>
            <a:r>
              <a:rPr lang="en-US" sz="6000" dirty="0"/>
              <a:t> </a:t>
            </a:r>
            <a:r>
              <a:rPr lang="en-US" sz="6000" dirty="0" err="1"/>
              <a:t>méréstechnikára</a:t>
            </a:r>
            <a:r>
              <a:rPr lang="en-US" sz="6000" dirty="0"/>
              <a:t>, </a:t>
            </a:r>
            <a:r>
              <a:rPr lang="en-US" sz="6000" dirty="0" err="1"/>
              <a:t>mely</a:t>
            </a:r>
            <a:r>
              <a:rPr lang="en-US" sz="6000" dirty="0"/>
              <a:t> </a:t>
            </a:r>
            <a:r>
              <a:rPr lang="en-US" sz="6000" dirty="0" err="1"/>
              <a:t>másodperceken</a:t>
            </a:r>
            <a:r>
              <a:rPr lang="en-US" sz="6000" dirty="0"/>
              <a:t> </a:t>
            </a:r>
            <a:r>
              <a:rPr lang="en-US" sz="6000" dirty="0" err="1"/>
              <a:t>belül</a:t>
            </a:r>
            <a:r>
              <a:rPr lang="en-US" sz="6000" dirty="0"/>
              <a:t> </a:t>
            </a:r>
            <a:r>
              <a:rPr lang="en-US" sz="6000" dirty="0" err="1"/>
              <a:t>mér</a:t>
            </a:r>
            <a:r>
              <a:rPr lang="en-US" sz="6000" dirty="0"/>
              <a:t> </a:t>
            </a:r>
            <a:r>
              <a:rPr lang="en-US" sz="6000" dirty="0" err="1"/>
              <a:t>és</a:t>
            </a:r>
            <a:r>
              <a:rPr lang="en-US" sz="6000" dirty="0"/>
              <a:t> ad </a:t>
            </a:r>
            <a:r>
              <a:rPr lang="en-US" sz="6000" dirty="0" err="1"/>
              <a:t>eredményt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</a:t>
            </a:r>
            <a:r>
              <a:rPr lang="en-US" sz="6000" b="1" dirty="0" err="1"/>
              <a:t>Megbízható</a:t>
            </a:r>
            <a:r>
              <a:rPr lang="en-US" sz="6000" dirty="0"/>
              <a:t> </a:t>
            </a:r>
            <a:r>
              <a:rPr lang="en-US" sz="6000" dirty="0" err="1"/>
              <a:t>eredményekre</a:t>
            </a:r>
            <a:r>
              <a:rPr lang="en-US" sz="6000" dirty="0"/>
              <a:t> </a:t>
            </a:r>
            <a:r>
              <a:rPr lang="en-US" sz="6000" dirty="0" err="1"/>
              <a:t>gyorsan</a:t>
            </a:r>
            <a:r>
              <a:rPr lang="en-US" sz="6000" dirty="0"/>
              <a:t>, </a:t>
            </a:r>
            <a:r>
              <a:rPr lang="en-US" sz="6000" dirty="0" err="1"/>
              <a:t>lehetőleg</a:t>
            </a:r>
            <a:r>
              <a:rPr lang="en-US" sz="6000" dirty="0"/>
              <a:t> </a:t>
            </a:r>
            <a:r>
              <a:rPr lang="en-US" sz="6000" b="1" dirty="0" err="1"/>
              <a:t>több</a:t>
            </a:r>
            <a:r>
              <a:rPr lang="en-US" sz="6000" b="1" dirty="0"/>
              <a:t> </a:t>
            </a:r>
            <a:r>
              <a:rPr lang="en-US" sz="6000" b="1" dirty="0" err="1"/>
              <a:t>változóra</a:t>
            </a:r>
            <a:r>
              <a:rPr lang="en-US" sz="6000" b="1" dirty="0"/>
              <a:t> </a:t>
            </a:r>
            <a:r>
              <a:rPr lang="en-US" sz="6000" dirty="0" err="1"/>
              <a:t>egyidejűleg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Ne </a:t>
            </a:r>
            <a:r>
              <a:rPr lang="en-US" sz="6000" dirty="0" err="1"/>
              <a:t>kelljen</a:t>
            </a:r>
            <a:r>
              <a:rPr lang="en-US" sz="6000" dirty="0"/>
              <a:t> </a:t>
            </a:r>
            <a:r>
              <a:rPr lang="en-US" sz="6000" dirty="0" err="1"/>
              <a:t>szállítani</a:t>
            </a:r>
            <a:r>
              <a:rPr lang="en-US" sz="6000" dirty="0"/>
              <a:t> </a:t>
            </a:r>
            <a:r>
              <a:rPr lang="en-US" sz="6000" dirty="0" err="1"/>
              <a:t>és</a:t>
            </a:r>
            <a:r>
              <a:rPr lang="en-US" sz="6000" dirty="0"/>
              <a:t> </a:t>
            </a:r>
            <a:r>
              <a:rPr lang="en-US" sz="6000" dirty="0" err="1"/>
              <a:t>előkészíteni</a:t>
            </a:r>
            <a:r>
              <a:rPr lang="en-US" sz="6000" dirty="0"/>
              <a:t> a </a:t>
            </a:r>
            <a:r>
              <a:rPr lang="en-US" sz="6000" dirty="0" err="1"/>
              <a:t>mintákat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</a:t>
            </a:r>
            <a:r>
              <a:rPr lang="en-US" sz="6000" dirty="0" err="1"/>
              <a:t>Legyen</a:t>
            </a:r>
            <a:r>
              <a:rPr lang="en-US" sz="6000" dirty="0"/>
              <a:t> </a:t>
            </a:r>
            <a:r>
              <a:rPr lang="en-US" sz="6000" b="1" dirty="0" err="1"/>
              <a:t>olcsó</a:t>
            </a:r>
            <a:r>
              <a:rPr lang="en-US" sz="6000" dirty="0"/>
              <a:t> a </a:t>
            </a:r>
            <a:r>
              <a:rPr lang="en-US" sz="6000" dirty="0" err="1"/>
              <a:t>vizsgálat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Ne </a:t>
            </a:r>
            <a:r>
              <a:rPr lang="en-US" sz="6000" dirty="0" err="1"/>
              <a:t>kelljen</a:t>
            </a:r>
            <a:r>
              <a:rPr lang="en-US" sz="6000" dirty="0"/>
              <a:t> </a:t>
            </a:r>
            <a:r>
              <a:rPr lang="en-US" sz="6000" dirty="0" err="1"/>
              <a:t>vegyszereket</a:t>
            </a:r>
            <a:r>
              <a:rPr lang="en-US" sz="6000" dirty="0"/>
              <a:t>, </a:t>
            </a:r>
            <a:r>
              <a:rPr lang="en-US" sz="6000" dirty="0" err="1"/>
              <a:t>oldószereket</a:t>
            </a:r>
            <a:r>
              <a:rPr lang="en-US" sz="6000" dirty="0"/>
              <a:t> </a:t>
            </a:r>
            <a:r>
              <a:rPr lang="en-US" sz="6000" dirty="0" err="1"/>
              <a:t>vásárolni</a:t>
            </a:r>
            <a:r>
              <a:rPr lang="en-US" sz="6000" dirty="0"/>
              <a:t>, </a:t>
            </a:r>
            <a:r>
              <a:rPr lang="en-US" sz="6000" dirty="0" err="1"/>
              <a:t>használni</a:t>
            </a:r>
            <a:r>
              <a:rPr lang="en-US" sz="6000" dirty="0"/>
              <a:t>, </a:t>
            </a:r>
            <a:r>
              <a:rPr lang="en-US" sz="6000" dirty="0" err="1"/>
              <a:t>megsemmisíteni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</a:t>
            </a:r>
            <a:r>
              <a:rPr lang="en-US" sz="6000" dirty="0" err="1"/>
              <a:t>Környezetbarát</a:t>
            </a:r>
            <a:r>
              <a:rPr lang="en-US" sz="6000" dirty="0"/>
              <a:t>, </a:t>
            </a:r>
            <a:r>
              <a:rPr lang="en-US" sz="6000" b="1" dirty="0" err="1"/>
              <a:t>zöld</a:t>
            </a:r>
            <a:r>
              <a:rPr lang="en-US" sz="6000" b="1" dirty="0"/>
              <a:t> </a:t>
            </a:r>
            <a:r>
              <a:rPr lang="en-US" sz="6000" b="1" dirty="0" err="1"/>
              <a:t>technológia</a:t>
            </a:r>
            <a:r>
              <a:rPr lang="en-US" sz="6000" b="1" dirty="0"/>
              <a:t> </a:t>
            </a:r>
            <a:r>
              <a:rPr lang="en-US" sz="6000" dirty="0" err="1"/>
              <a:t>legyen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</a:t>
            </a:r>
            <a:r>
              <a:rPr lang="en-US" sz="6000" b="1" dirty="0" err="1"/>
              <a:t>Roncsolásmentes</a:t>
            </a:r>
            <a:r>
              <a:rPr lang="en-US" sz="6000" dirty="0"/>
              <a:t> </a:t>
            </a:r>
            <a:r>
              <a:rPr lang="en-US" sz="6000" dirty="0" err="1"/>
              <a:t>vizsgálat</a:t>
            </a:r>
            <a:r>
              <a:rPr lang="en-US" sz="6000" dirty="0"/>
              <a:t> </a:t>
            </a:r>
            <a:r>
              <a:rPr lang="en-US" sz="6000" dirty="0" err="1"/>
              <a:t>legyen</a:t>
            </a:r>
            <a:r>
              <a:rPr lang="en-US" sz="6000" dirty="0"/>
              <a:t>, a </a:t>
            </a:r>
            <a:r>
              <a:rPr lang="en-US" sz="6000" dirty="0" err="1"/>
              <a:t>vizsgált</a:t>
            </a:r>
            <a:r>
              <a:rPr lang="en-US" sz="6000" dirty="0"/>
              <a:t> </a:t>
            </a:r>
            <a:r>
              <a:rPr lang="en-US" sz="6000" dirty="0" err="1"/>
              <a:t>anyag</a:t>
            </a:r>
            <a:r>
              <a:rPr lang="en-US" sz="6000" dirty="0"/>
              <a:t> </a:t>
            </a:r>
            <a:r>
              <a:rPr lang="en-US" sz="6000" dirty="0" err="1"/>
              <a:t>utána</a:t>
            </a:r>
            <a:r>
              <a:rPr lang="en-US" sz="6000" dirty="0"/>
              <a:t> </a:t>
            </a:r>
            <a:r>
              <a:rPr lang="en-US" sz="6000" dirty="0" err="1"/>
              <a:t>értékesíthető</a:t>
            </a:r>
            <a:r>
              <a:rPr lang="en-US" sz="6000" dirty="0"/>
              <a:t>, </a:t>
            </a:r>
            <a:r>
              <a:rPr lang="en-US" sz="6000" dirty="0" err="1"/>
              <a:t>vagy</a:t>
            </a:r>
            <a:r>
              <a:rPr lang="en-US" sz="6000" dirty="0"/>
              <a:t> </a:t>
            </a:r>
            <a:r>
              <a:rPr lang="en-US" sz="6000" dirty="0" err="1"/>
              <a:t>felhasználható</a:t>
            </a:r>
            <a:r>
              <a:rPr lang="en-US" sz="6000" dirty="0"/>
              <a:t> </a:t>
            </a:r>
            <a:r>
              <a:rPr lang="en-US" sz="6000" dirty="0" err="1"/>
              <a:t>legyen</a:t>
            </a:r>
            <a:endParaRPr lang="en-US" sz="60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 </a:t>
            </a:r>
            <a:r>
              <a:rPr lang="en-US" sz="6000" b="1" dirty="0" err="1"/>
              <a:t>Könnyen</a:t>
            </a:r>
            <a:r>
              <a:rPr lang="en-US" sz="6000" b="1" dirty="0"/>
              <a:t> </a:t>
            </a:r>
            <a:r>
              <a:rPr lang="en-US" sz="6000" b="1" dirty="0" err="1"/>
              <a:t>tanulható</a:t>
            </a:r>
            <a:r>
              <a:rPr lang="en-US" sz="6000" b="1" dirty="0"/>
              <a:t> </a:t>
            </a:r>
            <a:r>
              <a:rPr lang="en-US" sz="6000" dirty="0" err="1"/>
              <a:t>és</a:t>
            </a:r>
            <a:r>
              <a:rPr lang="en-US" sz="6000" dirty="0"/>
              <a:t> </a:t>
            </a:r>
            <a:r>
              <a:rPr lang="en-US" sz="6000" dirty="0" err="1"/>
              <a:t>végrehajtható</a:t>
            </a:r>
            <a:r>
              <a:rPr lang="en-US" sz="6000" dirty="0"/>
              <a:t> </a:t>
            </a:r>
            <a:r>
              <a:rPr lang="en-US" sz="6000" dirty="0" err="1"/>
              <a:t>vizsgálati</a:t>
            </a:r>
            <a:r>
              <a:rPr lang="en-US" sz="6000" dirty="0"/>
              <a:t> </a:t>
            </a:r>
            <a:r>
              <a:rPr lang="en-US" sz="6000" dirty="0" err="1"/>
              <a:t>módszertan</a:t>
            </a:r>
            <a:r>
              <a:rPr lang="en-US" sz="6000" dirty="0"/>
              <a:t> </a:t>
            </a:r>
            <a:r>
              <a:rPr lang="en-US" sz="6000" dirty="0" err="1"/>
              <a:t>legyen</a:t>
            </a:r>
            <a:endParaRPr lang="en-US" sz="6000" dirty="0"/>
          </a:p>
        </p:txBody>
      </p:sp>
      <p:pic>
        <p:nvPicPr>
          <p:cNvPr id="6" name="Picture 5" descr="Time left - Free interface icons">
            <a:extLst>
              <a:ext uri="{FF2B5EF4-FFF2-40B4-BE49-F238E27FC236}">
                <a16:creationId xmlns:a16="http://schemas.microsoft.com/office/drawing/2014/main" id="{8D67EC62-F808-FEF7-7284-7EF5A7338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96640" y="2205133"/>
            <a:ext cx="12668786" cy="1266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2" descr="Brady™ GHS Symbol - Hazardous to Aquatic Environment, Individual Markers on  a Roll W x H: 21 x 21 mm Safety Awareness Signs | Fisher Scientific">
            <a:extLst>
              <a:ext uri="{FF2B5EF4-FFF2-40B4-BE49-F238E27FC236}">
                <a16:creationId xmlns:a16="http://schemas.microsoft.com/office/drawing/2014/main" id="{8A50B86B-8DFB-685D-D4BF-EF329D1AF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42332" y="2205133"/>
            <a:ext cx="12668786" cy="1266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asy to use - Free commerce icons">
            <a:extLst>
              <a:ext uri="{FF2B5EF4-FFF2-40B4-BE49-F238E27FC236}">
                <a16:creationId xmlns:a16="http://schemas.microsoft.com/office/drawing/2014/main" id="{5FD240DB-2392-ADB6-543E-C5CE93CEA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80146" y="15774064"/>
            <a:ext cx="8200772" cy="8200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and with Dollar Solid Icon. Palm Holding Coin Symbol, Glyph ...">
            <a:extLst>
              <a:ext uri="{FF2B5EF4-FFF2-40B4-BE49-F238E27FC236}">
                <a16:creationId xmlns:a16="http://schemas.microsoft.com/office/drawing/2014/main" id="{51097344-8503-5F7C-0B33-777363F21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682500" y="15765982"/>
            <a:ext cx="8200773" cy="820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Delivery truck - Free transport icons">
            <a:extLst>
              <a:ext uri="{FF2B5EF4-FFF2-40B4-BE49-F238E27FC236}">
                <a16:creationId xmlns:a16="http://schemas.microsoft.com/office/drawing/2014/main" id="{5C14616A-2F25-4862-B17D-B9887A63D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510342" y="15757850"/>
            <a:ext cx="8200773" cy="820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130;p2">
            <a:extLst>
              <a:ext uri="{FF2B5EF4-FFF2-40B4-BE49-F238E27FC236}">
                <a16:creationId xmlns:a16="http://schemas.microsoft.com/office/drawing/2014/main" id="{866EF685-10CB-A80A-FBDC-5018CAAA2D82}"/>
              </a:ext>
            </a:extLst>
          </p:cNvPr>
          <p:cNvSpPr txBox="1"/>
          <p:nvPr/>
        </p:nvSpPr>
        <p:spPr>
          <a:xfrm>
            <a:off x="593558" y="936869"/>
            <a:ext cx="6277851" cy="41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6485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324AD-18CC-E2BE-AA2F-44DB865C8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C1C07556-CB7A-FC66-4918-8AFEBD0CCD87}"/>
              </a:ext>
            </a:extLst>
          </p:cNvPr>
          <p:cNvSpPr txBox="1"/>
          <p:nvPr/>
        </p:nvSpPr>
        <p:spPr>
          <a:xfrm>
            <a:off x="9234637" y="1627817"/>
            <a:ext cx="27288513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100" dirty="0">
                <a:solidFill>
                  <a:schemeClr val="tx1"/>
                </a:solidFill>
              </a:rPr>
              <a:t>Gyorsvizsgálati módszerek</a:t>
            </a:r>
            <a:endParaRPr sz="9100" dirty="0">
              <a:solidFill>
                <a:schemeClr val="tx1"/>
              </a:solidFill>
            </a:endParaRP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D307151C-15AF-534C-BEE9-32266313DE02}"/>
              </a:ext>
            </a:extLst>
          </p:cNvPr>
          <p:cNvSpPr txBox="1"/>
          <p:nvPr/>
        </p:nvSpPr>
        <p:spPr>
          <a:xfrm>
            <a:off x="9234637" y="4914508"/>
            <a:ext cx="31318939" cy="1015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r>
              <a:rPr lang="hu-HU" sz="6000" dirty="0"/>
              <a:t>NIR spektroszkópia				  			Műszeres aromaelemzés</a:t>
            </a:r>
            <a:endParaRPr sz="6000" dirty="0"/>
          </a:p>
        </p:txBody>
      </p:sp>
      <p:pic>
        <p:nvPicPr>
          <p:cNvPr id="4" name="Picture 3" descr="A diagram of a machine&#10;&#10;AI-generated content may be incorrect.">
            <a:extLst>
              <a:ext uri="{FF2B5EF4-FFF2-40B4-BE49-F238E27FC236}">
                <a16:creationId xmlns:a16="http://schemas.microsoft.com/office/drawing/2014/main" id="{71BBA824-D8EB-FB70-DC2D-656E2189A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974" y="7652368"/>
            <a:ext cx="15930712" cy="15214724"/>
          </a:xfrm>
          <a:prstGeom prst="rect">
            <a:avLst/>
          </a:prstGeom>
        </p:spPr>
      </p:pic>
      <p:pic>
        <p:nvPicPr>
          <p:cNvPr id="5" name="Picture 4" descr="A diagram of a person's nose&#10;&#10;AI-generated content may be incorrect.">
            <a:extLst>
              <a:ext uri="{FF2B5EF4-FFF2-40B4-BE49-F238E27FC236}">
                <a16:creationId xmlns:a16="http://schemas.microsoft.com/office/drawing/2014/main" id="{C56654CB-4CFF-E050-E7E3-AAFB75D83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937" y="7652368"/>
            <a:ext cx="20105545" cy="1465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9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592478-22D0-B548-A874-B0ECC83DA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 diagram of a diagram&#10;&#10;AI-generated content may be incorrect.">
            <a:extLst>
              <a:ext uri="{FF2B5EF4-FFF2-40B4-BE49-F238E27FC236}">
                <a16:creationId xmlns:a16="http://schemas.microsoft.com/office/drawing/2014/main" id="{9C383C69-19C9-D73F-416E-3DC0FC3EA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26" y="4029894"/>
            <a:ext cx="41548585" cy="1807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5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7FFE32-5004-7AD0-FB03-C60A3A850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factory&#10;&#10;AI-generated content may be incorrect.">
            <a:extLst>
              <a:ext uri="{FF2B5EF4-FFF2-40B4-BE49-F238E27FC236}">
                <a16:creationId xmlns:a16="http://schemas.microsoft.com/office/drawing/2014/main" id="{6F16341D-5377-E818-A2D0-AC91A7832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18" y="2452022"/>
            <a:ext cx="29383200" cy="2122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78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C8A6B4-0699-8912-C94A-079156246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6D20C4F2-B7FE-1EB3-8C99-7962E8362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626" y="6366995"/>
            <a:ext cx="41548585" cy="1339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46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16925-C075-9012-2DB4-AA2ACDCAF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CFFBEFB0-969E-EE08-B4B9-F2BAE4161CAF}"/>
              </a:ext>
            </a:extLst>
          </p:cNvPr>
          <p:cNvSpPr txBox="1"/>
          <p:nvPr/>
        </p:nvSpPr>
        <p:spPr>
          <a:xfrm>
            <a:off x="6805080" y="919330"/>
            <a:ext cx="32841677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100" dirty="0">
                <a:solidFill>
                  <a:schemeClr val="tx1"/>
                </a:solidFill>
              </a:rPr>
              <a:t>A takarmányvizsgálat forradalma</a:t>
            </a:r>
            <a:endParaRPr sz="9100" dirty="0">
              <a:solidFill>
                <a:schemeClr val="tx1"/>
              </a:solidFill>
            </a:endParaRP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A73697A0-DB92-ABAC-448C-AA5B210AE95F}"/>
              </a:ext>
            </a:extLst>
          </p:cNvPr>
          <p:cNvSpPr txBox="1"/>
          <p:nvPr/>
        </p:nvSpPr>
        <p:spPr>
          <a:xfrm>
            <a:off x="2891997" y="3978754"/>
            <a:ext cx="37294407" cy="1015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pPr algn="ctr"/>
            <a:r>
              <a:rPr lang="hu-HU" sz="6000" dirty="0">
                <a:solidFill>
                  <a:schemeClr val="tx1"/>
                </a:solidFill>
              </a:rPr>
              <a:t>Klasszikus kémiai módszerek                         </a:t>
            </a:r>
            <a:r>
              <a:rPr lang="hu-HU" sz="6000" i="1" dirty="0" err="1">
                <a:solidFill>
                  <a:schemeClr val="tx1"/>
                </a:solidFill>
              </a:rPr>
              <a:t>vs</a:t>
            </a:r>
            <a:r>
              <a:rPr lang="hu-HU" sz="6000" i="1" dirty="0">
                <a:solidFill>
                  <a:schemeClr val="tx1"/>
                </a:solidFill>
              </a:rPr>
              <a:t>.                                   </a:t>
            </a:r>
            <a:r>
              <a:rPr lang="hu-HU" sz="6000" dirty="0">
                <a:solidFill>
                  <a:schemeClr val="tx1"/>
                </a:solidFill>
              </a:rPr>
              <a:t>Telepi gyorsvizsgálat</a:t>
            </a:r>
            <a:endParaRPr sz="6000" dirty="0">
              <a:solidFill>
                <a:schemeClr val="tx1"/>
              </a:solidFill>
            </a:endParaRPr>
          </a:p>
        </p:txBody>
      </p:sp>
      <p:pic>
        <p:nvPicPr>
          <p:cNvPr id="4" name="Kép 15" descr="A képen talaj, kültéri látható&#10;&#10;Automatikusan generált leírás">
            <a:extLst>
              <a:ext uri="{FF2B5EF4-FFF2-40B4-BE49-F238E27FC236}">
                <a16:creationId xmlns:a16="http://schemas.microsoft.com/office/drawing/2014/main" id="{1B19B3C1-B7D5-7A3F-5DC5-A468041832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934859" y="3404288"/>
            <a:ext cx="6767442" cy="11118524"/>
          </a:xfrm>
          <a:prstGeom prst="rect">
            <a:avLst/>
          </a:prstGeom>
        </p:spPr>
      </p:pic>
      <p:pic>
        <p:nvPicPr>
          <p:cNvPr id="5" name="Kép 18" descr="A képen személy, megevett látható&#10;&#10;Automatikusan generált leírás">
            <a:extLst>
              <a:ext uri="{FF2B5EF4-FFF2-40B4-BE49-F238E27FC236}">
                <a16:creationId xmlns:a16="http://schemas.microsoft.com/office/drawing/2014/main" id="{9E0D3C18-573C-392B-5627-9B7815D217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4135695" y="13350140"/>
            <a:ext cx="7632382" cy="11210662"/>
          </a:xfrm>
          <a:prstGeom prst="rect">
            <a:avLst/>
          </a:prstGeom>
        </p:spPr>
      </p:pic>
      <p:pic>
        <p:nvPicPr>
          <p:cNvPr id="6" name="Kép 14">
            <a:extLst>
              <a:ext uri="{FF2B5EF4-FFF2-40B4-BE49-F238E27FC236}">
                <a16:creationId xmlns:a16="http://schemas.microsoft.com/office/drawing/2014/main" id="{A51F4781-CA0A-1EF8-FCA3-7185F8F79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814" y="15279372"/>
            <a:ext cx="11004884" cy="7492290"/>
          </a:xfrm>
          <a:prstGeom prst="rect">
            <a:avLst/>
          </a:prstGeom>
        </p:spPr>
      </p:pic>
      <p:sp>
        <p:nvSpPr>
          <p:cNvPr id="7" name="Szövegdoboz 21">
            <a:extLst>
              <a:ext uri="{FF2B5EF4-FFF2-40B4-BE49-F238E27FC236}">
                <a16:creationId xmlns:a16="http://schemas.microsoft.com/office/drawing/2014/main" id="{9704F45C-5E5E-74E7-9F70-C77B539E1FEB}"/>
              </a:ext>
            </a:extLst>
          </p:cNvPr>
          <p:cNvSpPr txBox="1">
            <a:spLocks/>
          </p:cNvSpPr>
          <p:nvPr/>
        </p:nvSpPr>
        <p:spPr>
          <a:xfrm>
            <a:off x="3413705" y="9988865"/>
            <a:ext cx="1353015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1742035" indent="-1742035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4409" indent="-1451696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06783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9496" indent="-1161357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52209" indent="-1161357" algn="l" defTabSz="2322713" rtl="0" eaLnBrk="1" latinLnBrk="0" hangingPunct="1">
              <a:spcBef>
                <a:spcPct val="20000"/>
              </a:spcBef>
              <a:buFont typeface="Arial"/>
              <a:buChar char="»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77492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097636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420349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74306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4942" indent="-224942"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Költséges </a:t>
            </a:r>
          </a:p>
          <a:p>
            <a:pPr marL="224942" indent="-224942"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Helyigényes</a:t>
            </a:r>
          </a:p>
          <a:p>
            <a:pPr marL="224942" indent="-224942"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Időigényes</a:t>
            </a:r>
          </a:p>
          <a:p>
            <a:pPr marL="224942" indent="-224942"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Célzott</a:t>
            </a:r>
          </a:p>
        </p:txBody>
      </p:sp>
      <p:sp>
        <p:nvSpPr>
          <p:cNvPr id="8" name="Szövegdoboz 22">
            <a:extLst>
              <a:ext uri="{FF2B5EF4-FFF2-40B4-BE49-F238E27FC236}">
                <a16:creationId xmlns:a16="http://schemas.microsoft.com/office/drawing/2014/main" id="{B6CCF42A-1722-F12D-4FCA-FA0005A76464}"/>
              </a:ext>
            </a:extLst>
          </p:cNvPr>
          <p:cNvSpPr txBox="1"/>
          <p:nvPr/>
        </p:nvSpPr>
        <p:spPr>
          <a:xfrm>
            <a:off x="32346555" y="10542863"/>
            <a:ext cx="1017249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4942" indent="-22494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Költséghatékony</a:t>
            </a:r>
          </a:p>
          <a:p>
            <a:pPr marL="224942" indent="-22494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Telepi</a:t>
            </a:r>
          </a:p>
          <a:p>
            <a:pPr marL="224942" indent="-22494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Azonnali</a:t>
            </a:r>
          </a:p>
          <a:p>
            <a:pPr marL="224942" indent="-224942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Komplex lenyomat</a:t>
            </a:r>
          </a:p>
        </p:txBody>
      </p:sp>
      <p:sp>
        <p:nvSpPr>
          <p:cNvPr id="9" name="Nyíl: kanyarodó 16">
            <a:extLst>
              <a:ext uri="{FF2B5EF4-FFF2-40B4-BE49-F238E27FC236}">
                <a16:creationId xmlns:a16="http://schemas.microsoft.com/office/drawing/2014/main" id="{F38E9E98-3DC6-594B-FE34-DD4BD66CFCA5}"/>
              </a:ext>
            </a:extLst>
          </p:cNvPr>
          <p:cNvSpPr/>
          <p:nvPr/>
        </p:nvSpPr>
        <p:spPr>
          <a:xfrm rot="10800000">
            <a:off x="15104795" y="12932726"/>
            <a:ext cx="6434406" cy="5174904"/>
          </a:xfrm>
          <a:prstGeom prst="bentArrow">
            <a:avLst>
              <a:gd name="adj1" fmla="val 13411"/>
              <a:gd name="adj2" fmla="val 25000"/>
              <a:gd name="adj3" fmla="val 25000"/>
              <a:gd name="adj4" fmla="val 4375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6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Nyíl: kanyarodó 17">
            <a:extLst>
              <a:ext uri="{FF2B5EF4-FFF2-40B4-BE49-F238E27FC236}">
                <a16:creationId xmlns:a16="http://schemas.microsoft.com/office/drawing/2014/main" id="{0405F6E6-E1A1-44C7-8DE9-F12F237AB34A}"/>
              </a:ext>
            </a:extLst>
          </p:cNvPr>
          <p:cNvSpPr/>
          <p:nvPr/>
        </p:nvSpPr>
        <p:spPr>
          <a:xfrm rot="10800000" flipH="1">
            <a:off x="22520112" y="12932726"/>
            <a:ext cx="9364618" cy="5951622"/>
          </a:xfrm>
          <a:prstGeom prst="bentArrow">
            <a:avLst>
              <a:gd name="adj1" fmla="val 25000"/>
              <a:gd name="adj2" fmla="val 18869"/>
              <a:gd name="adj3" fmla="val 25000"/>
              <a:gd name="adj4" fmla="val 4375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60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zövegdoboz 2">
            <a:extLst>
              <a:ext uri="{FF2B5EF4-FFF2-40B4-BE49-F238E27FC236}">
                <a16:creationId xmlns:a16="http://schemas.microsoft.com/office/drawing/2014/main" id="{B764AC5A-9F0C-2264-2F35-0345156B60D2}"/>
              </a:ext>
            </a:extLst>
          </p:cNvPr>
          <p:cNvSpPr txBox="1"/>
          <p:nvPr/>
        </p:nvSpPr>
        <p:spPr>
          <a:xfrm>
            <a:off x="25805292" y="14174385"/>
            <a:ext cx="38657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Reális alternatíva</a:t>
            </a:r>
            <a:endParaRPr lang="hu-HU" sz="6000" dirty="0"/>
          </a:p>
        </p:txBody>
      </p:sp>
    </p:spTree>
    <p:extLst>
      <p:ext uri="{BB962C8B-B14F-4D97-AF65-F5344CB8AC3E}">
        <p14:creationId xmlns:p14="http://schemas.microsoft.com/office/powerpoint/2010/main" val="110672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216B-5E60-0EC5-ECC1-6C6B55AFF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3160760A-BA71-C07F-8257-485B54577240}"/>
              </a:ext>
            </a:extLst>
          </p:cNvPr>
          <p:cNvSpPr txBox="1"/>
          <p:nvPr/>
        </p:nvSpPr>
        <p:spPr>
          <a:xfrm>
            <a:off x="0" y="3529137"/>
            <a:ext cx="45046929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100" dirty="0">
                <a:solidFill>
                  <a:schemeClr val="tx1"/>
                </a:solidFill>
              </a:rPr>
              <a:t>NIR spektroszkópia</a:t>
            </a:r>
            <a:endParaRPr sz="9100" dirty="0">
              <a:solidFill>
                <a:schemeClr val="tx1"/>
              </a:solidFill>
            </a:endParaRPr>
          </a:p>
        </p:txBody>
      </p:sp>
      <p:pic>
        <p:nvPicPr>
          <p:cNvPr id="3" name="Picture 2" descr="NIR technology for routine analysis of food and agricultural products">
            <a:extLst>
              <a:ext uri="{FF2B5EF4-FFF2-40B4-BE49-F238E27FC236}">
                <a16:creationId xmlns:a16="http://schemas.microsoft.com/office/drawing/2014/main" id="{F76B9401-B588-CF63-0C87-A05B0A989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66713"/>
            <a:ext cx="21973429" cy="7648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E6EF7F-510B-EAA0-E577-D74569CDC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429" y="6855463"/>
            <a:ext cx="21403107" cy="1373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60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CC65B-79F2-5B8C-74D6-AACBB3D1B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;p2">
            <a:extLst>
              <a:ext uri="{FF2B5EF4-FFF2-40B4-BE49-F238E27FC236}">
                <a16:creationId xmlns:a16="http://schemas.microsoft.com/office/drawing/2014/main" id="{1558C436-BD50-77F2-6F21-397C4B3FA3CB}"/>
              </a:ext>
            </a:extLst>
          </p:cNvPr>
          <p:cNvSpPr txBox="1"/>
          <p:nvPr/>
        </p:nvSpPr>
        <p:spPr>
          <a:xfrm>
            <a:off x="593558" y="936869"/>
            <a:ext cx="6277851" cy="41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AC19AD-85A1-A9E3-7E4D-FA2BE71D4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450"/>
          <a:stretch/>
        </p:blipFill>
        <p:spPr>
          <a:xfrm>
            <a:off x="20930129" y="4562601"/>
            <a:ext cx="24028296" cy="135882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E69C97-D86D-88C0-286A-E4D98141FE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490"/>
          <a:stretch/>
        </p:blipFill>
        <p:spPr>
          <a:xfrm>
            <a:off x="1033670" y="4562601"/>
            <a:ext cx="18119764" cy="135882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A47538-9113-32EF-72E3-2B266C270BB1}"/>
              </a:ext>
            </a:extLst>
          </p:cNvPr>
          <p:cNvSpPr txBox="1"/>
          <p:nvPr/>
        </p:nvSpPr>
        <p:spPr>
          <a:xfrm>
            <a:off x="9031446" y="19930723"/>
            <a:ext cx="283889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en-HU" sz="6000" b="1" dirty="0">
                <a:solidFill>
                  <a:schemeClr val="tx2">
                    <a:lumMod val="50000"/>
                  </a:schemeClr>
                </a:solidFill>
              </a:rPr>
              <a:t>gyakoran</a:t>
            </a:r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 gyűjtött mintákon </a:t>
            </a:r>
            <a:r>
              <a:rPr lang="en-HU" sz="6000" b="1" dirty="0">
                <a:solidFill>
                  <a:schemeClr val="tx2">
                    <a:lumMod val="50000"/>
                  </a:schemeClr>
                </a:solidFill>
              </a:rPr>
              <a:t>könnyen</a:t>
            </a:r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 elvégzett mérésekből származó </a:t>
            </a:r>
            <a:r>
              <a:rPr lang="en-HU" sz="6000" b="1" dirty="0">
                <a:solidFill>
                  <a:schemeClr val="tx2">
                    <a:lumMod val="50000"/>
                  </a:schemeClr>
                </a:solidFill>
              </a:rPr>
              <a:t>gyors</a:t>
            </a:r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 (valós idejű) eredmények révén közelebb kerülünk a </a:t>
            </a:r>
            <a:r>
              <a:rPr lang="en-HU" sz="6000" b="1" dirty="0">
                <a:solidFill>
                  <a:schemeClr val="tx2">
                    <a:lumMod val="50000"/>
                  </a:schemeClr>
                </a:solidFill>
              </a:rPr>
              <a:t>valósághoz</a:t>
            </a:r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6" name="Google Shape;122;p2">
            <a:extLst>
              <a:ext uri="{FF2B5EF4-FFF2-40B4-BE49-F238E27FC236}">
                <a16:creationId xmlns:a16="http://schemas.microsoft.com/office/drawing/2014/main" id="{484BEF32-C23B-653F-2572-0D7FD8917697}"/>
              </a:ext>
            </a:extLst>
          </p:cNvPr>
          <p:cNvSpPr txBox="1"/>
          <p:nvPr/>
        </p:nvSpPr>
        <p:spPr>
          <a:xfrm>
            <a:off x="593558" y="2386577"/>
            <a:ext cx="45264722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100" dirty="0">
                <a:solidFill>
                  <a:schemeClr val="tx1"/>
                </a:solidFill>
              </a:rPr>
              <a:t>Gyorsvizsgálat (pl. NIRS, e-orr) vitathatatlan előnye</a:t>
            </a:r>
            <a:endParaRPr sz="9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34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03383-B3FC-5D47-597A-1BC1C6097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5115F246-41E2-7204-2F55-B9241375695F}"/>
              </a:ext>
            </a:extLst>
          </p:cNvPr>
          <p:cNvSpPr txBox="1"/>
          <p:nvPr/>
        </p:nvSpPr>
        <p:spPr>
          <a:xfrm>
            <a:off x="10403046" y="1943881"/>
            <a:ext cx="25645746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100" dirty="0">
                <a:solidFill>
                  <a:schemeClr val="tx1"/>
                </a:solidFill>
              </a:rPr>
              <a:t>Telepi NIRS vizsgálat jelentősége</a:t>
            </a:r>
            <a:endParaRPr sz="91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86EF0-F8FD-1738-4A08-714832FBB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587" y="7993462"/>
            <a:ext cx="32614664" cy="13977713"/>
          </a:xfrm>
          <a:prstGeom prst="rect">
            <a:avLst/>
          </a:prstGeom>
        </p:spPr>
      </p:pic>
      <p:sp>
        <p:nvSpPr>
          <p:cNvPr id="4" name="Szövegdoboz 4">
            <a:extLst>
              <a:ext uri="{FF2B5EF4-FFF2-40B4-BE49-F238E27FC236}">
                <a16:creationId xmlns:a16="http://schemas.microsoft.com/office/drawing/2014/main" id="{24F411D6-9844-16F0-7E4B-0F4C90AA666B}"/>
              </a:ext>
            </a:extLst>
          </p:cNvPr>
          <p:cNvSpPr txBox="1"/>
          <p:nvPr/>
        </p:nvSpPr>
        <p:spPr>
          <a:xfrm>
            <a:off x="11019179" y="22681292"/>
            <a:ext cx="24413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/>
              <a:t>Pl. 20 kg kukoricaszilázs az adagban:</a:t>
            </a:r>
          </a:p>
          <a:p>
            <a:pPr algn="ctr"/>
            <a:r>
              <a:rPr lang="hu-HU" sz="6000" dirty="0"/>
              <a:t>7,74 kg szárazanyagfelvétel </a:t>
            </a:r>
            <a:r>
              <a:rPr lang="hu-HU" sz="6000" i="1" dirty="0" err="1"/>
              <a:t>vs</a:t>
            </a:r>
            <a:r>
              <a:rPr lang="hu-HU" sz="6000" dirty="0"/>
              <a:t>. 6,08 kg szárazanyagfelvétel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DB4892-B2D3-510F-7481-42B0AC9D82F1}"/>
              </a:ext>
            </a:extLst>
          </p:cNvPr>
          <p:cNvSpPr txBox="1"/>
          <p:nvPr/>
        </p:nvSpPr>
        <p:spPr>
          <a:xfrm>
            <a:off x="7590705" y="4776082"/>
            <a:ext cx="209942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1 t szilázst töltök be:</a:t>
            </a:r>
          </a:p>
          <a:p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A pontból 387 kg szárazanyagot töltök be</a:t>
            </a:r>
          </a:p>
          <a:p>
            <a:r>
              <a:rPr lang="en-HU" sz="6000" dirty="0">
                <a:solidFill>
                  <a:schemeClr val="tx2">
                    <a:lumMod val="50000"/>
                  </a:schemeClr>
                </a:solidFill>
              </a:rPr>
              <a:t>B pontból 304 kg szárazanyagot töltök be</a:t>
            </a:r>
          </a:p>
        </p:txBody>
      </p:sp>
    </p:spTree>
    <p:extLst>
      <p:ext uri="{BB962C8B-B14F-4D97-AF65-F5344CB8AC3E}">
        <p14:creationId xmlns:p14="http://schemas.microsoft.com/office/powerpoint/2010/main" val="1198650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49F59E-740D-2056-3BBC-B02B40DBE0FB}"/>
              </a:ext>
            </a:extLst>
          </p:cNvPr>
          <p:cNvSpPr txBox="1"/>
          <p:nvPr/>
        </p:nvSpPr>
        <p:spPr>
          <a:xfrm>
            <a:off x="965200" y="832318"/>
            <a:ext cx="44571919" cy="1869462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b="1" dirty="0">
                <a:latin typeface="Arial"/>
                <a:cs typeface="Arial"/>
              </a:rPr>
              <a:t>Telepi mintavétel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82479E5F-B7F5-4B51-43D4-9B36051C1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1" y="6699631"/>
            <a:ext cx="16916054" cy="12669024"/>
          </a:xfrm>
          <a:prstGeom prst="rect">
            <a:avLst/>
          </a:prstGeom>
          <a:noFill/>
        </p:spPr>
      </p:pic>
      <p:pic>
        <p:nvPicPr>
          <p:cNvPr id="3" name="Kép 5">
            <a:extLst>
              <a:ext uri="{FF2B5EF4-FFF2-40B4-BE49-F238E27FC236}">
                <a16:creationId xmlns:a16="http://schemas.microsoft.com/office/drawing/2014/main" id="{9974DE22-D8E0-BE82-3187-A4E82CEFB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2119" y="4703722"/>
            <a:ext cx="10987538" cy="14664933"/>
          </a:xfrm>
          <a:prstGeom prst="rect">
            <a:avLst/>
          </a:prstGeom>
          <a:noFill/>
        </p:spPr>
      </p:pic>
      <p:pic>
        <p:nvPicPr>
          <p:cNvPr id="6" name="Kép 11">
            <a:extLst>
              <a:ext uri="{FF2B5EF4-FFF2-40B4-BE49-F238E27FC236}">
                <a16:creationId xmlns:a16="http://schemas.microsoft.com/office/drawing/2014/main" id="{F4144BE4-7353-8AF0-D017-DCCE7F5E8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988" y="4703723"/>
            <a:ext cx="10987538" cy="14664932"/>
          </a:xfrm>
          <a:prstGeom prst="rect">
            <a:avLst/>
          </a:prstGeom>
          <a:noFill/>
        </p:spPr>
      </p:pic>
      <p:pic>
        <p:nvPicPr>
          <p:cNvPr id="4" name="Kép 6">
            <a:extLst>
              <a:ext uri="{FF2B5EF4-FFF2-40B4-BE49-F238E27FC236}">
                <a16:creationId xmlns:a16="http://schemas.microsoft.com/office/drawing/2014/main" id="{677B09E3-21F5-D2B0-CD01-6B10093D0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3581" y="14605590"/>
            <a:ext cx="8013497" cy="10695517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BC6F8-3927-8D04-34A7-F69ED0AEAA87}"/>
              </a:ext>
            </a:extLst>
          </p:cNvPr>
          <p:cNvSpPr txBox="1"/>
          <p:nvPr/>
        </p:nvSpPr>
        <p:spPr>
          <a:xfrm>
            <a:off x="3096289" y="20504184"/>
            <a:ext cx="194456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6000" dirty="0"/>
              <a:t>Kukoricaszilázs és rozsszenázs elegy- és pontminták: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HU" sz="6000" dirty="0"/>
              <a:t>silófalak jó és romlott részeiből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r>
              <a:rPr lang="en-GB" sz="6000" dirty="0"/>
              <a:t>k</a:t>
            </a:r>
            <a:r>
              <a:rPr lang="en-HU" sz="6000" dirty="0"/>
              <a:t>everőrobot konténereiből</a:t>
            </a:r>
          </a:p>
        </p:txBody>
      </p:sp>
    </p:spTree>
    <p:extLst>
      <p:ext uri="{BB962C8B-B14F-4D97-AF65-F5344CB8AC3E}">
        <p14:creationId xmlns:p14="http://schemas.microsoft.com/office/powerpoint/2010/main" val="3441884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573ED-531C-2676-A80E-99F0A11A7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24DD46AB-A236-C1B7-2467-DBAD5CC429B3}"/>
              </a:ext>
            </a:extLst>
          </p:cNvPr>
          <p:cNvSpPr txBox="1"/>
          <p:nvPr/>
        </p:nvSpPr>
        <p:spPr>
          <a:xfrm>
            <a:off x="9618289" y="1386055"/>
            <a:ext cx="38280912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r>
              <a:rPr lang="hu-HU" sz="9100" dirty="0">
                <a:solidFill>
                  <a:schemeClr val="tx1"/>
                </a:solidFill>
              </a:rPr>
              <a:t>Kukoricaszilázs NIRS-alapú gyors minőségellenőrzése</a:t>
            </a:r>
            <a:endParaRPr sz="9100" dirty="0">
              <a:solidFill>
                <a:schemeClr val="tx1"/>
              </a:solidFill>
            </a:endParaRP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F25FD1FC-115C-3A28-2D51-F1E97CD2A97A}"/>
              </a:ext>
            </a:extLst>
          </p:cNvPr>
          <p:cNvSpPr txBox="1"/>
          <p:nvPr/>
        </p:nvSpPr>
        <p:spPr>
          <a:xfrm>
            <a:off x="593558" y="936868"/>
            <a:ext cx="22360239" cy="1941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 dirty="0"/>
          </a:p>
        </p:txBody>
      </p:sp>
      <p:sp>
        <p:nvSpPr>
          <p:cNvPr id="4" name="Szöveg helye 10">
            <a:extLst>
              <a:ext uri="{FF2B5EF4-FFF2-40B4-BE49-F238E27FC236}">
                <a16:creationId xmlns:a16="http://schemas.microsoft.com/office/drawing/2014/main" id="{19535535-0274-8C85-B773-6483B3009B55}"/>
              </a:ext>
            </a:extLst>
          </p:cNvPr>
          <p:cNvSpPr txBox="1">
            <a:spLocks/>
          </p:cNvSpPr>
          <p:nvPr/>
        </p:nvSpPr>
        <p:spPr>
          <a:xfrm>
            <a:off x="593558" y="9997025"/>
            <a:ext cx="10896077" cy="8108042"/>
          </a:xfrm>
          <a:prstGeom prst="rect">
            <a:avLst/>
          </a:prstGeom>
        </p:spPr>
        <p:txBody>
          <a:bodyPr>
            <a:normAutofit/>
          </a:bodyPr>
          <a:lstStyle>
            <a:lvl1pPr marL="1742035" indent="-1742035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4409" indent="-1451696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06783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9496" indent="-1161357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52209" indent="-1161357" algn="l" defTabSz="2322713" rtl="0" eaLnBrk="1" latinLnBrk="0" hangingPunct="1">
              <a:spcBef>
                <a:spcPct val="20000"/>
              </a:spcBef>
              <a:buFont typeface="Arial"/>
              <a:buChar char="»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77492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097636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420349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74306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6000" dirty="0"/>
              <a:t>Nem célzott vizsgálatok </a:t>
            </a:r>
          </a:p>
          <a:p>
            <a:pPr marL="0" indent="0">
              <a:buNone/>
            </a:pPr>
            <a:r>
              <a:rPr lang="hu-HU" sz="6000" dirty="0"/>
              <a:t>elvégzése, hanem a </a:t>
            </a:r>
          </a:p>
          <a:p>
            <a:pPr marL="0" indent="0">
              <a:buNone/>
            </a:pPr>
            <a:r>
              <a:rPr lang="hu-HU" sz="6000" dirty="0"/>
              <a:t>minőség komplex leírása </a:t>
            </a:r>
          </a:p>
          <a:p>
            <a:pPr marL="0" indent="0">
              <a:buNone/>
            </a:pPr>
            <a:r>
              <a:rPr lang="hu-HU" sz="6000" dirty="0"/>
              <a:t>a cél.</a:t>
            </a:r>
          </a:p>
          <a:p>
            <a:pPr marL="0" indent="0">
              <a:buNone/>
            </a:pPr>
            <a:endParaRPr lang="hu-HU" sz="6000" dirty="0"/>
          </a:p>
          <a:p>
            <a:pPr marL="0" indent="0">
              <a:buNone/>
            </a:pPr>
            <a:r>
              <a:rPr lang="hu-HU" sz="6000" b="1" dirty="0"/>
              <a:t>Megfelelő-e vagy sem?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656A40-7ACE-DB13-9715-3196B6FF8763}"/>
              </a:ext>
            </a:extLst>
          </p:cNvPr>
          <p:cNvGrpSpPr/>
          <p:nvPr/>
        </p:nvGrpSpPr>
        <p:grpSpPr>
          <a:xfrm>
            <a:off x="10992169" y="4884767"/>
            <a:ext cx="31779954" cy="18730607"/>
            <a:chOff x="6463427" y="4364182"/>
            <a:chExt cx="36266428" cy="18828327"/>
          </a:xfrm>
        </p:grpSpPr>
        <p:pic>
          <p:nvPicPr>
            <p:cNvPr id="6" name="Kép 1" descr="A képen szöveg, diagram, képernyőkép, sor látható&#10;&#10;Automatikusan generált leírás">
              <a:extLst>
                <a:ext uri="{FF2B5EF4-FFF2-40B4-BE49-F238E27FC236}">
                  <a16:creationId xmlns:a16="http://schemas.microsoft.com/office/drawing/2014/main" id="{C8C020BE-0B58-BACF-556B-571D33B6C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63427" y="4364182"/>
              <a:ext cx="36266428" cy="1882832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8824CD-0E16-8465-E4E5-87B160115B91}"/>
                </a:ext>
              </a:extLst>
            </p:cNvPr>
            <p:cNvSpPr txBox="1"/>
            <p:nvPr/>
          </p:nvSpPr>
          <p:spPr>
            <a:xfrm>
              <a:off x="16961993" y="6082898"/>
              <a:ext cx="15865387" cy="1949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U" sz="6000" b="1" dirty="0">
                  <a:solidFill>
                    <a:schemeClr val="tx2">
                      <a:lumMod val="50000"/>
                    </a:schemeClr>
                  </a:solidFill>
                </a:rPr>
                <a:t>NIR spektumok alapján jól elkülöníthetőek a romlott minták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DF198B9-A28A-52F9-904E-DB185D9CE1FE}"/>
                </a:ext>
              </a:extLst>
            </p:cNvPr>
            <p:cNvSpPr/>
            <p:nvPr/>
          </p:nvSpPr>
          <p:spPr>
            <a:xfrm rot="159852">
              <a:off x="13921370" y="6972854"/>
              <a:ext cx="26707636" cy="8478981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U" sz="472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C4C6EF-362C-9E53-D66C-75792BCC570C}"/>
                </a:ext>
              </a:extLst>
            </p:cNvPr>
            <p:cNvSpPr txBox="1"/>
            <p:nvPr/>
          </p:nvSpPr>
          <p:spPr>
            <a:xfrm>
              <a:off x="27749838" y="8673316"/>
              <a:ext cx="8811491" cy="1020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U" sz="6000" dirty="0">
                  <a:solidFill>
                    <a:srgbClr val="C00000"/>
                  </a:solidFill>
                </a:rPr>
                <a:t>Romlott minták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0BD6C43-AA4D-4A85-72E8-BAAB7E088F45}"/>
                </a:ext>
              </a:extLst>
            </p:cNvPr>
            <p:cNvSpPr/>
            <p:nvPr/>
          </p:nvSpPr>
          <p:spPr>
            <a:xfrm rot="2215197">
              <a:off x="31136211" y="11966000"/>
              <a:ext cx="5799323" cy="1005947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U" sz="472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A95945A-DD0C-1316-E1F9-C72B36F447F8}"/>
                </a:ext>
              </a:extLst>
            </p:cNvPr>
            <p:cNvSpPr/>
            <p:nvPr/>
          </p:nvSpPr>
          <p:spPr>
            <a:xfrm rot="3391997">
              <a:off x="31037335" y="10755366"/>
              <a:ext cx="4197146" cy="12356588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U" sz="472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F5DED2-7055-F343-870B-83695599BA48}"/>
                </a:ext>
              </a:extLst>
            </p:cNvPr>
            <p:cNvSpPr txBox="1"/>
            <p:nvPr/>
          </p:nvSpPr>
          <p:spPr>
            <a:xfrm>
              <a:off x="26099873" y="16026055"/>
              <a:ext cx="6234544" cy="1949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U" sz="6000" dirty="0">
                  <a:solidFill>
                    <a:srgbClr val="00B050"/>
                  </a:solidFill>
                </a:rPr>
                <a:t>Konténerből elegyminta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F752BAC-4A63-1885-0A26-7F22DB6D7A37}"/>
                </a:ext>
              </a:extLst>
            </p:cNvPr>
            <p:cNvSpPr txBox="1"/>
            <p:nvPr/>
          </p:nvSpPr>
          <p:spPr>
            <a:xfrm>
              <a:off x="35569381" y="17653453"/>
              <a:ext cx="6860438" cy="1949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HU" sz="6000" dirty="0">
                  <a:solidFill>
                    <a:srgbClr val="003399"/>
                  </a:solidFill>
                </a:rPr>
                <a:t>Jó minőségű minták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6362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0704-D17E-0C9A-61C6-7C9E1CF7E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1E470EFE-85DF-4971-1CF2-3B0E597AD78E}"/>
              </a:ext>
            </a:extLst>
          </p:cNvPr>
          <p:cNvSpPr txBox="1"/>
          <p:nvPr/>
        </p:nvSpPr>
        <p:spPr>
          <a:xfrm>
            <a:off x="593558" y="2646853"/>
            <a:ext cx="45264722" cy="1477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000" dirty="0">
                <a:solidFill>
                  <a:schemeClr val="tx1"/>
                </a:solidFill>
              </a:rPr>
              <a:t>Kukoricaszilázs NIRS-alapú gyors </a:t>
            </a:r>
            <a:r>
              <a:rPr lang="hu-HU" sz="9000" dirty="0" err="1">
                <a:solidFill>
                  <a:schemeClr val="tx1"/>
                </a:solidFill>
              </a:rPr>
              <a:t>beltartalomvizsgálata</a:t>
            </a:r>
            <a:endParaRPr sz="9000" dirty="0">
              <a:solidFill>
                <a:schemeClr val="tx1"/>
              </a:solidFill>
            </a:endParaRP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B82D7343-1D98-3EBF-71EA-C7A679126FB1}"/>
              </a:ext>
            </a:extLst>
          </p:cNvPr>
          <p:cNvSpPr txBox="1"/>
          <p:nvPr/>
        </p:nvSpPr>
        <p:spPr>
          <a:xfrm>
            <a:off x="593558" y="936869"/>
            <a:ext cx="6277851" cy="40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Kép 1" descr="A képen szöveg, sor, diagram, Diagram látható&#10;&#10;Automatikusan generált leírás">
            <a:extLst>
              <a:ext uri="{FF2B5EF4-FFF2-40B4-BE49-F238E27FC236}">
                <a16:creationId xmlns:a16="http://schemas.microsoft.com/office/drawing/2014/main" id="{1DB91E7C-24C4-AD26-A315-33EBE8104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66" y="8388626"/>
            <a:ext cx="22896679" cy="11887199"/>
          </a:xfrm>
          <a:prstGeom prst="rect">
            <a:avLst/>
          </a:prstGeom>
        </p:spPr>
      </p:pic>
      <p:pic>
        <p:nvPicPr>
          <p:cNvPr id="5" name="Kép 1" descr="A képen szöveg, sor, diagram, Diagram látható&#10;&#10;Automatikusan generált leírás">
            <a:extLst>
              <a:ext uri="{FF2B5EF4-FFF2-40B4-BE49-F238E27FC236}">
                <a16:creationId xmlns:a16="http://schemas.microsoft.com/office/drawing/2014/main" id="{478FEE9E-FBAE-EF9F-EAD6-0C8E251B6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9322" y="8388626"/>
            <a:ext cx="22896679" cy="11887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FB488A-FCDD-4093-D8B9-B3A7E8EA5CAE}"/>
              </a:ext>
            </a:extLst>
          </p:cNvPr>
          <p:cNvSpPr txBox="1"/>
          <p:nvPr/>
        </p:nvSpPr>
        <p:spPr>
          <a:xfrm>
            <a:off x="3177732" y="10511528"/>
            <a:ext cx="97859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6000" dirty="0"/>
              <a:t>Nedvességtartalom</a:t>
            </a:r>
          </a:p>
          <a:p>
            <a:r>
              <a:rPr lang="en-GB" sz="6000" dirty="0"/>
              <a:t>B</a:t>
            </a:r>
            <a:r>
              <a:rPr lang="en-HU" sz="6000" dirty="0"/>
              <a:t>ecsült vs. Laboratórium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B2F8B4-5F20-5B00-18DA-0C6CBD7573E9}"/>
              </a:ext>
            </a:extLst>
          </p:cNvPr>
          <p:cNvSpPr txBox="1"/>
          <p:nvPr/>
        </p:nvSpPr>
        <p:spPr>
          <a:xfrm>
            <a:off x="27365221" y="10511528"/>
            <a:ext cx="84951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U" sz="6000" dirty="0"/>
              <a:t>Fehérjetartalom</a:t>
            </a:r>
          </a:p>
          <a:p>
            <a:r>
              <a:rPr lang="en-GB" sz="6000" dirty="0"/>
              <a:t>B</a:t>
            </a:r>
            <a:r>
              <a:rPr lang="en-HU" sz="6000" dirty="0"/>
              <a:t>ecsült vs. Laboratórium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50187A-B789-A432-AB13-B484CA2817C9}"/>
              </a:ext>
            </a:extLst>
          </p:cNvPr>
          <p:cNvSpPr txBox="1"/>
          <p:nvPr/>
        </p:nvSpPr>
        <p:spPr>
          <a:xfrm>
            <a:off x="13535721" y="20932027"/>
            <a:ext cx="202272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U" sz="8000" dirty="0"/>
              <a:t>Gyakorlati alkalmazásra almalmas kalibrációk statikus és mozgó mintákkal.</a:t>
            </a:r>
          </a:p>
        </p:txBody>
      </p:sp>
    </p:spTree>
    <p:extLst>
      <p:ext uri="{BB962C8B-B14F-4D97-AF65-F5344CB8AC3E}">
        <p14:creationId xmlns:p14="http://schemas.microsoft.com/office/powerpoint/2010/main" val="3842816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AB69-801A-AE76-6C91-2E1579B9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F1CA06AF-ACE1-007B-B1DA-37C7EE602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754" y="4255963"/>
            <a:ext cx="38981619" cy="20274018"/>
          </a:xfrm>
          <a:prstGeom prst="rect">
            <a:avLst/>
          </a:prstGeom>
        </p:spPr>
      </p:pic>
      <p:sp>
        <p:nvSpPr>
          <p:cNvPr id="53" name="Google Shape;122;p2">
            <a:extLst>
              <a:ext uri="{FF2B5EF4-FFF2-40B4-BE49-F238E27FC236}">
                <a16:creationId xmlns:a16="http://schemas.microsoft.com/office/drawing/2014/main" id="{2679B3A3-29EC-E57B-2E96-AE8D9D0E40A4}"/>
              </a:ext>
            </a:extLst>
          </p:cNvPr>
          <p:cNvSpPr txBox="1"/>
          <p:nvPr/>
        </p:nvSpPr>
        <p:spPr>
          <a:xfrm>
            <a:off x="702454" y="2296685"/>
            <a:ext cx="45046929" cy="14926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100" dirty="0">
                <a:solidFill>
                  <a:schemeClr val="tx1"/>
                </a:solidFill>
              </a:rPr>
              <a:t>Műszeres aromaelemzés</a:t>
            </a:r>
            <a:endParaRPr sz="9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39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F06D-E01E-60B4-EDBF-228FE7D5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9D6E7B45-BC2F-48EB-914E-445E3C1F00AF}"/>
              </a:ext>
            </a:extLst>
          </p:cNvPr>
          <p:cNvSpPr txBox="1"/>
          <p:nvPr/>
        </p:nvSpPr>
        <p:spPr>
          <a:xfrm>
            <a:off x="593558" y="2928075"/>
            <a:ext cx="45264722" cy="1477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000" dirty="0">
                <a:solidFill>
                  <a:schemeClr val="tx1"/>
                </a:solidFill>
              </a:rPr>
              <a:t>Erjesztett tömegtakarmányok e-orr vizsgálat</a:t>
            </a:r>
            <a:endParaRPr sz="9000" dirty="0">
              <a:solidFill>
                <a:schemeClr val="tx1"/>
              </a:solidFill>
            </a:endParaRP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3BD266A9-FBAD-CB13-FA6F-B21AC7BE3758}"/>
              </a:ext>
            </a:extLst>
          </p:cNvPr>
          <p:cNvSpPr txBox="1"/>
          <p:nvPr/>
        </p:nvSpPr>
        <p:spPr>
          <a:xfrm>
            <a:off x="593558" y="936869"/>
            <a:ext cx="6277851" cy="41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 dirty="0"/>
          </a:p>
        </p:txBody>
      </p:sp>
      <p:pic>
        <p:nvPicPr>
          <p:cNvPr id="4" name="Picture 3" descr="A group of glass vials with brown and black text&#10;&#10;Description automatically generated with medium confidence">
            <a:extLst>
              <a:ext uri="{FF2B5EF4-FFF2-40B4-BE49-F238E27FC236}">
                <a16:creationId xmlns:a16="http://schemas.microsoft.com/office/drawing/2014/main" id="{C19502BD-87FB-A4A7-069C-0F24DF6C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 r="8160"/>
          <a:stretch/>
        </p:blipFill>
        <p:spPr>
          <a:xfrm>
            <a:off x="3110761" y="5980405"/>
            <a:ext cx="15216995" cy="13501968"/>
          </a:xfrm>
          <a:prstGeom prst="rect">
            <a:avLst/>
          </a:prstGeom>
        </p:spPr>
      </p:pic>
      <p:pic>
        <p:nvPicPr>
          <p:cNvPr id="5" name="Picture 4" descr="A glass tray with vials on it&#10;&#10;Description automatically generated">
            <a:extLst>
              <a:ext uri="{FF2B5EF4-FFF2-40B4-BE49-F238E27FC236}">
                <a16:creationId xmlns:a16="http://schemas.microsoft.com/office/drawing/2014/main" id="{618CA90A-5955-0B57-2EB9-223402E1B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614" y="5980405"/>
            <a:ext cx="23513294" cy="1763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21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C0A28-7F07-AD23-4FE1-98B21D26C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B60F4E98-54C8-441A-C225-B23D4FEE9F8D}"/>
              </a:ext>
            </a:extLst>
          </p:cNvPr>
          <p:cNvSpPr txBox="1"/>
          <p:nvPr/>
        </p:nvSpPr>
        <p:spPr>
          <a:xfrm>
            <a:off x="1005357" y="2612072"/>
            <a:ext cx="45446481" cy="1477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000" dirty="0">
                <a:solidFill>
                  <a:schemeClr val="tx1"/>
                </a:solidFill>
              </a:rPr>
              <a:t>Tömegtakarmányok minőségvizsgálata illatlenyomat alapján</a:t>
            </a:r>
            <a:endParaRPr sz="9000" dirty="0">
              <a:solidFill>
                <a:schemeClr val="tx1"/>
              </a:solidFill>
            </a:endParaRPr>
          </a:p>
        </p:txBody>
      </p:sp>
      <p:sp>
        <p:nvSpPr>
          <p:cNvPr id="3" name="Google Shape;130;p2">
            <a:extLst>
              <a:ext uri="{FF2B5EF4-FFF2-40B4-BE49-F238E27FC236}">
                <a16:creationId xmlns:a16="http://schemas.microsoft.com/office/drawing/2014/main" id="{B4B97245-BCDF-2B82-EBF3-39CF9679D523}"/>
              </a:ext>
            </a:extLst>
          </p:cNvPr>
          <p:cNvSpPr txBox="1"/>
          <p:nvPr/>
        </p:nvSpPr>
        <p:spPr>
          <a:xfrm>
            <a:off x="593558" y="936869"/>
            <a:ext cx="6277851" cy="41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181D1F"/>
                </a:solidFill>
              </a:defRPr>
            </a:lvl1pPr>
          </a:lstStyle>
          <a:p>
            <a:endParaRPr dirty="0"/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5BDFB525-3744-DDF2-4ABC-8D8C9475E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59754"/>
            <a:ext cx="15924112" cy="10242446"/>
          </a:xfrm>
          <a:prstGeom prst="rect">
            <a:avLst/>
          </a:prstGeom>
        </p:spPr>
      </p:pic>
      <p:pic>
        <p:nvPicPr>
          <p:cNvPr id="5" name="Picture 4" descr="A graph of different colored dots&#10;&#10;Description automatically generated with medium confidence">
            <a:extLst>
              <a:ext uri="{FF2B5EF4-FFF2-40B4-BE49-F238E27FC236}">
                <a16:creationId xmlns:a16="http://schemas.microsoft.com/office/drawing/2014/main" id="{3A09ACAD-C2EB-9C4B-C725-98A33C04F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6845" y="7359754"/>
            <a:ext cx="29613194" cy="1616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86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3E89B-A561-928E-4A5F-A8E135DBA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">
            <a:extLst>
              <a:ext uri="{FF2B5EF4-FFF2-40B4-BE49-F238E27FC236}">
                <a16:creationId xmlns:a16="http://schemas.microsoft.com/office/drawing/2014/main" id="{A9F4B5BC-22E8-BF04-3175-093753F3C605}"/>
              </a:ext>
            </a:extLst>
          </p:cNvPr>
          <p:cNvSpPr txBox="1"/>
          <p:nvPr/>
        </p:nvSpPr>
        <p:spPr>
          <a:xfrm>
            <a:off x="593558" y="353620"/>
            <a:ext cx="2359429" cy="546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Google Shape;122;p2">
            <a:extLst>
              <a:ext uri="{FF2B5EF4-FFF2-40B4-BE49-F238E27FC236}">
                <a16:creationId xmlns:a16="http://schemas.microsoft.com/office/drawing/2014/main" id="{4E4AD395-1DBE-14D3-C7AF-AE468735216D}"/>
              </a:ext>
            </a:extLst>
          </p:cNvPr>
          <p:cNvSpPr txBox="1"/>
          <p:nvPr/>
        </p:nvSpPr>
        <p:spPr>
          <a:xfrm>
            <a:off x="593558" y="1386840"/>
            <a:ext cx="44881074" cy="1477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000" b="1">
                <a:solidFill>
                  <a:schemeClr val="accent2"/>
                </a:solidFill>
              </a:defRPr>
            </a:lvl1pPr>
          </a:lstStyle>
          <a:p>
            <a:pPr algn="ctr"/>
            <a:r>
              <a:rPr lang="hu-HU" sz="9000" dirty="0">
                <a:solidFill>
                  <a:schemeClr val="tx1"/>
                </a:solidFill>
              </a:rPr>
              <a:t>Műszeres gyorsvizsgálatok</a:t>
            </a:r>
            <a:endParaRPr sz="9000" dirty="0">
              <a:solidFill>
                <a:schemeClr val="tx1"/>
              </a:solidFill>
            </a:endParaRPr>
          </a:p>
        </p:txBody>
      </p:sp>
      <p:sp>
        <p:nvSpPr>
          <p:cNvPr id="5" name="Szövegdoboz 2">
            <a:extLst>
              <a:ext uri="{FF2B5EF4-FFF2-40B4-BE49-F238E27FC236}">
                <a16:creationId xmlns:a16="http://schemas.microsoft.com/office/drawing/2014/main" id="{26927FF8-7AE7-1AF0-0F82-8848BF5FF9A0}"/>
              </a:ext>
            </a:extLst>
          </p:cNvPr>
          <p:cNvSpPr txBox="1">
            <a:spLocks/>
          </p:cNvSpPr>
          <p:nvPr/>
        </p:nvSpPr>
        <p:spPr>
          <a:xfrm>
            <a:off x="5463309" y="8449536"/>
            <a:ext cx="20252773" cy="55815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1742035" indent="-1742035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4409" indent="-1451696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06783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29496" indent="-1161357" algn="l" defTabSz="2322713" rtl="0" eaLnBrk="1" latinLnBrk="0" hangingPunct="1">
              <a:spcBef>
                <a:spcPct val="20000"/>
              </a:spcBef>
              <a:buFont typeface="Arial"/>
              <a:buChar char="–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52209" indent="-1161357" algn="l" defTabSz="2322713" rtl="0" eaLnBrk="1" latinLnBrk="0" hangingPunct="1">
              <a:spcBef>
                <a:spcPct val="20000"/>
              </a:spcBef>
              <a:buFont typeface="Arial"/>
              <a:buChar char="»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77492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097636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420349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743062" indent="-1161357" algn="l" defTabSz="2322713" rtl="0" eaLnBrk="1" latinLnBrk="0" hangingPunct="1">
              <a:spcBef>
                <a:spcPct val="20000"/>
              </a:spcBef>
              <a:buFont typeface="Arial"/>
              <a:buChar char="•"/>
              <a:defRPr sz="10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en-US" sz="6000" dirty="0" err="1"/>
              <a:t>Egyszerű</a:t>
            </a:r>
            <a:r>
              <a:rPr lang="en-US" sz="6000" dirty="0"/>
              <a:t>, </a:t>
            </a:r>
            <a:r>
              <a:rPr lang="en-US" sz="6000" dirty="0" err="1"/>
              <a:t>akár</a:t>
            </a:r>
            <a:r>
              <a:rPr lang="en-US" sz="6000" dirty="0"/>
              <a:t> </a:t>
            </a:r>
            <a:r>
              <a:rPr lang="en-US" sz="6000" dirty="0" err="1"/>
              <a:t>automatizált</a:t>
            </a:r>
            <a:r>
              <a:rPr lang="en-US" sz="6000" dirty="0"/>
              <a:t> </a:t>
            </a:r>
            <a:r>
              <a:rPr lang="en-US" sz="6000" dirty="0" err="1"/>
              <a:t>használta</a:t>
            </a:r>
            <a:endParaRPr lang="hu-HU" sz="6000" dirty="0"/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u-HU" sz="6000" dirty="0"/>
              <a:t>Gyors, digitális eredmények</a:t>
            </a:r>
            <a:endParaRPr lang="en-US" sz="6000" dirty="0"/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6000" dirty="0"/>
              <a:t>Sok </a:t>
            </a:r>
            <a:r>
              <a:rPr lang="en-US" sz="6000" dirty="0" err="1"/>
              <a:t>mérési</a:t>
            </a:r>
            <a:r>
              <a:rPr lang="en-US" sz="6000" dirty="0"/>
              <a:t> </a:t>
            </a:r>
            <a:r>
              <a:rPr lang="en-US" sz="6000" dirty="0" err="1"/>
              <a:t>pont</a:t>
            </a:r>
            <a:r>
              <a:rPr lang="en-US" sz="6000" dirty="0"/>
              <a:t>, </a:t>
            </a:r>
            <a:r>
              <a:rPr lang="en-US" sz="6000" dirty="0" err="1"/>
              <a:t>több</a:t>
            </a:r>
            <a:r>
              <a:rPr lang="en-US" sz="6000" dirty="0"/>
              <a:t> </a:t>
            </a:r>
            <a:r>
              <a:rPr lang="en-US" sz="6000" dirty="0" err="1"/>
              <a:t>információ</a:t>
            </a:r>
            <a:endParaRPr lang="en-US" sz="6000" dirty="0"/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6000" dirty="0" err="1"/>
              <a:t>Csökkenő</a:t>
            </a:r>
            <a:r>
              <a:rPr lang="en-US" sz="6000" dirty="0"/>
              <a:t> </a:t>
            </a:r>
            <a:r>
              <a:rPr lang="en-US" sz="6000" dirty="0" err="1"/>
              <a:t>laborköltség</a:t>
            </a:r>
            <a:r>
              <a:rPr lang="en-US" sz="6000" dirty="0"/>
              <a:t> </a:t>
            </a:r>
            <a:r>
              <a:rPr lang="en-US" sz="6000" dirty="0" err="1"/>
              <a:t>és</a:t>
            </a:r>
            <a:r>
              <a:rPr lang="en-US" sz="6000" dirty="0"/>
              <a:t> </a:t>
            </a:r>
            <a:r>
              <a:rPr lang="en-US" sz="6000" dirty="0" err="1"/>
              <a:t>környezetterhelés</a:t>
            </a:r>
            <a:endParaRPr lang="en-US" sz="6000" dirty="0"/>
          </a:p>
        </p:txBody>
      </p:sp>
      <p:pic>
        <p:nvPicPr>
          <p:cNvPr id="6" name="Picture 6" descr="Easy To Use Icon Images – Browse 32,903 Stock Photos, Vectors, and Video |  Adobe Stock">
            <a:extLst>
              <a:ext uri="{FF2B5EF4-FFF2-40B4-BE49-F238E27FC236}">
                <a16:creationId xmlns:a16="http://schemas.microsoft.com/office/drawing/2014/main" id="{6A71248F-4EC9-70DC-95FF-E43DBB51C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1465" y="4744651"/>
            <a:ext cx="5849886" cy="38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Multitasking icon | Premium AI-generated vector">
            <a:extLst>
              <a:ext uri="{FF2B5EF4-FFF2-40B4-BE49-F238E27FC236}">
                <a16:creationId xmlns:a16="http://schemas.microsoft.com/office/drawing/2014/main" id="{4DA99831-6543-1172-5B9E-0EA6187AC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095" y="14229986"/>
            <a:ext cx="6994741" cy="699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8" descr="Practical Icon Images – Browse 16,301 Stock Photos, Vectors, and Video |  Adobe Stock">
            <a:extLst>
              <a:ext uri="{FF2B5EF4-FFF2-40B4-BE49-F238E27FC236}">
                <a16:creationId xmlns:a16="http://schemas.microsoft.com/office/drawing/2014/main" id="{C1004273-586C-BC40-96E3-604E69C6E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2531" y="13066712"/>
            <a:ext cx="5581528" cy="558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Time left - Free interface icons">
            <a:extLst>
              <a:ext uri="{FF2B5EF4-FFF2-40B4-BE49-F238E27FC236}">
                <a16:creationId xmlns:a16="http://schemas.microsoft.com/office/drawing/2014/main" id="{4206EAD1-B4D0-3960-13AF-744337DE7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0759" y="11116750"/>
            <a:ext cx="3899924" cy="38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and with Dollar Solid Icon. Palm Holding Coin Symbol, Glyph ...">
            <a:extLst>
              <a:ext uri="{FF2B5EF4-FFF2-40B4-BE49-F238E27FC236}">
                <a16:creationId xmlns:a16="http://schemas.microsoft.com/office/drawing/2014/main" id="{B5FB58A4-6841-14D8-DEEB-B781B033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1921" y="18735051"/>
            <a:ext cx="6540610" cy="654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asy to use - Free commerce icons">
            <a:extLst>
              <a:ext uri="{FF2B5EF4-FFF2-40B4-BE49-F238E27FC236}">
                <a16:creationId xmlns:a16="http://schemas.microsoft.com/office/drawing/2014/main" id="{BFE22156-FBA0-DA01-303F-C497C9E27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1327" y="4651015"/>
            <a:ext cx="5581528" cy="558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82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65200" y="1645118"/>
            <a:ext cx="44571919" cy="1854073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sz="9000" b="1" dirty="0">
                <a:latin typeface="Arial"/>
                <a:cs typeface="Arial"/>
              </a:rPr>
              <a:t>A GINOP-PLUSZ-2.1.1-21.2022.00059 </a:t>
            </a:r>
            <a:r>
              <a:rPr lang="cs-CZ" sz="9000" b="1" dirty="0">
                <a:latin typeface="Arial"/>
                <a:cs typeface="Arial"/>
              </a:rPr>
              <a:t>projekt újdonságtartalma</a:t>
            </a:r>
            <a:endParaRPr lang="en-US" sz="9000" b="1" dirty="0">
              <a:latin typeface="Arial"/>
              <a:cs typeface="Arial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7C8B91B3-CBF5-6F2C-990A-1E618C78BB7E}"/>
              </a:ext>
            </a:extLst>
          </p:cNvPr>
          <p:cNvSpPr txBox="1"/>
          <p:nvPr/>
        </p:nvSpPr>
        <p:spPr>
          <a:xfrm>
            <a:off x="4603806" y="7219584"/>
            <a:ext cx="3821396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Technológiai újdonság:	Saját adatbázisra épülő kalibráció</a:t>
            </a:r>
          </a:p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				Heterogén minta mérése</a:t>
            </a:r>
          </a:p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				Termelési folyamatba integrálható technológia</a:t>
            </a:r>
          </a:p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				Műszeres aromaelemzésre alapozott tömegtakarmány-vizsgálati technológia</a:t>
            </a:r>
          </a:p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				Kombinált minősítési módszertan kidolgozása</a:t>
            </a:r>
          </a:p>
          <a:p>
            <a:endParaRPr lang="hu-H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6000" dirty="0">
                <a:latin typeface="Arial" panose="020B0604020202020204" pitchFamily="34" charset="0"/>
                <a:cs typeface="Arial" panose="020B0604020202020204" pitchFamily="34" charset="0"/>
              </a:rPr>
              <a:t>További fejlesztési lehetőség: Mérőeszköz integrálása</a:t>
            </a:r>
          </a:p>
        </p:txBody>
      </p:sp>
    </p:spTree>
    <p:extLst>
      <p:ext uri="{BB962C8B-B14F-4D97-AF65-F5344CB8AC3E}">
        <p14:creationId xmlns:p14="http://schemas.microsoft.com/office/powerpoint/2010/main" val="9864823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22199600"/>
            <a:ext cx="2582916" cy="21303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517934-5B87-67EC-0091-F744034AC13F}"/>
              </a:ext>
            </a:extLst>
          </p:cNvPr>
          <p:cNvSpPr txBox="1"/>
          <p:nvPr/>
        </p:nvSpPr>
        <p:spPr>
          <a:xfrm>
            <a:off x="4552266" y="17762527"/>
            <a:ext cx="23410248" cy="216185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1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en-US" sz="1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15233</TotalTime>
  <Words>500</Words>
  <Application>Microsoft Office PowerPoint</Application>
  <PresentationFormat>Egyéni</PresentationFormat>
  <Paragraphs>99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Renáta Varga</cp:lastModifiedBy>
  <cp:revision>42</cp:revision>
  <dcterms:created xsi:type="dcterms:W3CDTF">2021-02-22T15:24:10Z</dcterms:created>
  <dcterms:modified xsi:type="dcterms:W3CDTF">2025-04-15T08:15:55Z</dcterms:modified>
</cp:coreProperties>
</file>