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2" r:id="rId9"/>
    <p:sldId id="263" r:id="rId10"/>
    <p:sldId id="264" r:id="rId11"/>
    <p:sldId id="266" r:id="rId12"/>
  </p:sldIdLst>
  <p:sldSz cx="46451520" cy="26134695"/>
  <p:notesSz cx="6858000" cy="9144000"/>
  <p:embeddedFontLst>
    <p:embeddedFont>
      <p:font typeface="Garamond Bold" panose="02020804030307010803"/>
      <p:bold r:id="rId16"/>
    </p:embeddedFont>
    <p:embeddedFont>
      <p:font typeface="Times New Roman MT Bold" panose="02030802070405020303"/>
      <p:bold r:id="rId17"/>
    </p:embeddedFont>
    <p:embeddedFont>
      <p:font typeface="Garamond" panose="02020404030301010803"/>
      <p:regular r:id="rId18"/>
    </p:embeddedFont>
    <p:embeddedFont>
      <p:font typeface="Garamond" panose="02020404030301010803" pitchFamily="18" charset="0"/>
      <p:regular r:id="rId19"/>
    </p:embeddedFont>
    <p:embeddedFont>
      <p:font typeface="Calibri" panose="020F050202020403020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1pPr>
    <a:lvl2pPr marL="1161415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2pPr>
    <a:lvl3pPr marL="2322195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3pPr>
    <a:lvl4pPr marL="3483610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4pPr>
    <a:lvl5pPr marL="4644390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5pPr>
    <a:lvl6pPr marL="5805805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6pPr>
    <a:lvl7pPr marL="6966585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7pPr>
    <a:lvl8pPr marL="8128000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8pPr>
    <a:lvl9pPr marL="9288780" algn="l" defTabSz="2322195" rtl="0" eaLnBrk="1" latinLnBrk="0" hangingPunct="1">
      <a:defRPr sz="457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232" userDrawn="1">
          <p15:clr>
            <a:srgbClr val="A4A3A4"/>
          </p15:clr>
        </p15:guide>
        <p15:guide id="2" pos="146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50242" autoAdjust="0"/>
  </p:normalViewPr>
  <p:slideViewPr>
    <p:cSldViewPr showGuides="1">
      <p:cViewPr>
        <p:scale>
          <a:sx n="25" d="100"/>
          <a:sy n="25" d="100"/>
        </p:scale>
        <p:origin x="1056" y="18"/>
      </p:cViewPr>
      <p:guideLst>
        <p:guide orient="horz" pos="8232"/>
        <p:guide pos="1463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3894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font" Target="fonts/font8.fntdata"/><Relationship Id="rId22" Type="http://schemas.openxmlformats.org/officeDocument/2006/relationships/font" Target="fonts/font7.fntdata"/><Relationship Id="rId21" Type="http://schemas.openxmlformats.org/officeDocument/2006/relationships/font" Target="fonts/font6.fntdata"/><Relationship Id="rId20" Type="http://schemas.openxmlformats.org/officeDocument/2006/relationships/font" Target="fonts/font5.fntdata"/><Relationship Id="rId2" Type="http://schemas.openxmlformats.org/officeDocument/2006/relationships/theme" Target="theme/theme1.xml"/><Relationship Id="rId19" Type="http://schemas.openxmlformats.org/officeDocument/2006/relationships/font" Target="fonts/font4.fntdata"/><Relationship Id="rId18" Type="http://schemas.openxmlformats.org/officeDocument/2006/relationships/font" Target="fonts/font3.fntdata"/><Relationship Id="rId17" Type="http://schemas.openxmlformats.org/officeDocument/2006/relationships/font" Target="fonts/font2.fntdata"/><Relationship Id="rId16" Type="http://schemas.openxmlformats.org/officeDocument/2006/relationships/font" Target="fonts/font1.fntdata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1pPr>
    <a:lvl2pPr marL="1161415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2pPr>
    <a:lvl3pPr marL="2322195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3pPr>
    <a:lvl4pPr marL="3483610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4pPr>
    <a:lvl5pPr marL="4644390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5pPr>
    <a:lvl6pPr marL="5805805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6pPr>
    <a:lvl7pPr marL="6966585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7pPr>
    <a:lvl8pPr marL="8128000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8pPr>
    <a:lvl9pPr marL="9288780" algn="l" defTabSz="2322195" rtl="0" eaLnBrk="1" latinLnBrk="0" hangingPunct="1">
      <a:defRPr sz="30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" altLang="en-US"/>
              <a:t>Ü</a:t>
            </a:r>
            <a:r>
              <a:rPr lang="en-US" altLang="en-US"/>
              <a:t>dvözlöm Önöket! Varga Renáta vagyok az Em</a:t>
            </a:r>
            <a:r>
              <a:rPr lang="" altLang="en-US"/>
              <a:t>ő</a:t>
            </a:r>
            <a:r>
              <a:rPr lang="en-US" altLang="en-US"/>
              <a:t>di Mez</a:t>
            </a:r>
            <a:r>
              <a:rPr lang="" altLang="en-US"/>
              <a:t>ő</a:t>
            </a:r>
            <a:r>
              <a:rPr lang="en-US" altLang="en-US"/>
              <a:t>gazdasági Zrt.-t</a:t>
            </a:r>
            <a:r>
              <a:rPr lang="" altLang="en-US"/>
              <a:t>ő</a:t>
            </a:r>
            <a:r>
              <a:rPr lang="en-US" altLang="en-US"/>
              <a:t>l. Mai prezentációmban a GINOP projektünket mutatom be, amely a tejel</a:t>
            </a:r>
            <a:r>
              <a:rPr lang="" altLang="en-US"/>
              <a:t>ő</a:t>
            </a:r>
            <a:r>
              <a:rPr lang="en-US" altLang="en-US"/>
              <a:t> szarvasmarhák robottakarmányozásának modernizálását célozza meg, kiegészítve a legújabb NIR és E-orr technológiákkal."</a:t>
            </a:r>
            <a:endParaRPr lang="en-US" altLang="en-US"/>
          </a:p>
          <a:p>
            <a:r>
              <a:rPr lang="en-US" altLang="en-US"/>
              <a:t>A projekt 2022 nyarán indult és 2025 tavaszáig tartott. Közel 183,5 millió forintos támogatási keretb</a:t>
            </a:r>
            <a:r>
              <a:rPr lang="" altLang="en-US"/>
              <a:t>ő</a:t>
            </a:r>
            <a:r>
              <a:rPr lang="en-US" altLang="en-US"/>
              <a:t>l gazdálkodunk, amely az Európai Unió és a magyar állam társfinanszírozásával jött létre. Célunk egy olyan fenntartható és digitális alapú rendszer létrehozása, amely közvetlenül növeli telepi hatékonyságunkat."</a:t>
            </a:r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 projektnek 3 f</a:t>
            </a:r>
            <a:r>
              <a:rPr lang="" altLang="en-US" dirty="0"/>
              <a:t>ő</a:t>
            </a:r>
            <a:r>
              <a:rPr lang="en-US" altLang="en-US" dirty="0"/>
              <a:t> célja volt els</a:t>
            </a:r>
            <a:r>
              <a:rPr lang="" altLang="en-US" dirty="0"/>
              <a:t>ő</a:t>
            </a:r>
            <a:r>
              <a:rPr lang="en-US" altLang="en-US" dirty="0"/>
              <a:t> komplex takarmányozási technológia fejlesztés másodszor felhasznált PMR összetételének telepi gyorsvizsgálata egy speciális NIR eljárással, valamint a fejlesztend</a:t>
            </a:r>
            <a:r>
              <a:rPr lang="" altLang="en-US" dirty="0"/>
              <a:t>ő</a:t>
            </a:r>
            <a:r>
              <a:rPr lang="en-US" altLang="en-US" dirty="0"/>
              <a:t> NIR eszköz kiegészítése egy laboratóriumi e-orr berendezéssel.</a:t>
            </a:r>
            <a:endParaRPr lang="en-US" alt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 kísérlet az em</a:t>
            </a:r>
            <a:r>
              <a:rPr lang="" altLang="en-US" dirty="0"/>
              <a:t>ő</a:t>
            </a:r>
            <a:r>
              <a:rPr lang="en-US" altLang="en-US" dirty="0"/>
              <a:t>di tejel</a:t>
            </a:r>
            <a:r>
              <a:rPr lang="" altLang="en-US" dirty="0"/>
              <a:t>ő</a:t>
            </a:r>
            <a:r>
              <a:rPr lang="en-US" altLang="en-US" dirty="0"/>
              <a:t> telepen zajlott két partner bevonásával </a:t>
            </a:r>
            <a:endParaRPr lang="en-US" altLang="en-US" dirty="0"/>
          </a:p>
          <a:p>
            <a:r>
              <a:rPr lang="en-US" altLang="en-US" dirty="0"/>
              <a:t>A Vitafort Zrt. a projekt során teljes kör</a:t>
            </a:r>
            <a:r>
              <a:rPr lang="" altLang="en-US" dirty="0"/>
              <a:t>ű</a:t>
            </a:r>
            <a:r>
              <a:rPr lang="en-US" altLang="en-US" dirty="0"/>
              <a:t> mintavételezést hajtott végre (200 db elszámolt minta), majd a mintákat kémiai laboratóriumi vizsgálatoknak vetette alá. A kapott eredmények kiemelked</a:t>
            </a:r>
            <a:r>
              <a:rPr lang="" altLang="en-US" dirty="0"/>
              <a:t>ő</a:t>
            </a:r>
            <a:r>
              <a:rPr lang="en-US" altLang="en-US" dirty="0"/>
              <a:t> jelent</a:t>
            </a:r>
            <a:r>
              <a:rPr lang="" altLang="en-US" dirty="0"/>
              <a:t>ő</a:t>
            </a:r>
            <a:r>
              <a:rPr lang="en-US" altLang="en-US" dirty="0"/>
              <a:t>séggel bírtak, hiszen a mintákból származó adatmennyiség az Adexgo Kft. fejlesztési munkájának nélkülözhetetlen alapját képezte, miközben a Vitafort Zrt. szakemberei számára is alapvet</a:t>
            </a:r>
            <a:r>
              <a:rPr lang="" altLang="en-US" dirty="0"/>
              <a:t>ő</a:t>
            </a:r>
            <a:r>
              <a:rPr lang="en-US" altLang="en-US" dirty="0"/>
              <a:t> információkat nyújtott a receptúrák finomhangolásához és a takarmánykeverékek szakszer</a:t>
            </a:r>
            <a:r>
              <a:rPr lang="" altLang="en-US" dirty="0"/>
              <a:t>ű</a:t>
            </a:r>
            <a:r>
              <a:rPr lang="en-US" altLang="en-US" dirty="0"/>
              <a:t> összeállításához. 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Az Adexgo Kft. a tömegtakarmányokat, illetve a PMR egyéb alapanyagait kézi NIRS spektrométerrel vizsgálta, valamint az elkészített PMR vizsgálatára kémiai laboratóriumi referencia eredmények felhasználásával NIRS kalibrációs modelleket illesztett, melyek a napi rutinban használható eredményeket szolgáltattak a takarmányozási szakemberek számára. Ezzel egyidej</a:t>
            </a:r>
            <a:r>
              <a:rPr lang="" altLang="en-US" dirty="0"/>
              <a:t>ű</a:t>
            </a:r>
            <a:r>
              <a:rPr lang="en-US" altLang="en-US" dirty="0"/>
              <a:t>leg elektronikus orr alkalmazásával min</a:t>
            </a:r>
            <a:r>
              <a:rPr lang="" altLang="en-US" dirty="0"/>
              <a:t>ő</a:t>
            </a:r>
            <a:r>
              <a:rPr lang="en-US" altLang="en-US" dirty="0"/>
              <a:t>ségvizsgálatot végzett a tartósított tömegtakarmányokon, az aromajellemz</a:t>
            </a:r>
            <a:r>
              <a:rPr lang="" altLang="en-US" dirty="0"/>
              <a:t>ő</a:t>
            </a:r>
            <a:r>
              <a:rPr lang="en-US" altLang="en-US" dirty="0"/>
              <a:t>k leírására. </a:t>
            </a:r>
            <a:endParaRPr lang="en-US" altLang="en-US" dirty="0"/>
          </a:p>
          <a:p>
            <a:endParaRPr lang="en-US" alt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A</a:t>
            </a:r>
            <a:r>
              <a:rPr lang="hu-HU" dirty="0"/>
              <a:t>z </a:t>
            </a:r>
            <a:r>
              <a:rPr lang="en-US" dirty="0"/>
              <a:t>Emődi Mg. Zrt. </a:t>
            </a:r>
            <a:r>
              <a:rPr lang="hu-HU" dirty="0"/>
              <a:t>Feladata volt </a:t>
            </a:r>
            <a:r>
              <a:rPr lang="en-US" dirty="0"/>
              <a:t>a </a:t>
            </a:r>
            <a:r>
              <a:rPr lang="en-US" dirty="0" err="1"/>
              <a:t>projekt</a:t>
            </a:r>
            <a:r>
              <a:rPr lang="en-US" dirty="0"/>
              <a:t> </a:t>
            </a:r>
            <a:r>
              <a:rPr lang="en-US" dirty="0" err="1"/>
              <a:t>keretében</a:t>
            </a:r>
            <a:r>
              <a:rPr lang="en-US" dirty="0"/>
              <a:t> </a:t>
            </a:r>
            <a:r>
              <a:rPr lang="en-US" dirty="0" err="1"/>
              <a:t>fejlesztett</a:t>
            </a:r>
            <a:r>
              <a:rPr lang="en-US" dirty="0"/>
              <a:t> </a:t>
            </a:r>
            <a:r>
              <a:rPr lang="en-US" dirty="0" err="1"/>
              <a:t>granulált</a:t>
            </a:r>
            <a:r>
              <a:rPr lang="en-US" dirty="0"/>
              <a:t> </a:t>
            </a:r>
            <a:r>
              <a:rPr lang="en-US" dirty="0" err="1"/>
              <a:t>robottakarmány</a:t>
            </a:r>
            <a:r>
              <a:rPr lang="en-US" dirty="0"/>
              <a:t> </a:t>
            </a:r>
            <a:r>
              <a:rPr lang="en-US" dirty="0" err="1"/>
              <a:t>összetételének</a:t>
            </a:r>
            <a:r>
              <a:rPr lang="en-US" dirty="0"/>
              <a:t> </a:t>
            </a:r>
            <a:r>
              <a:rPr lang="en-US" dirty="0" err="1"/>
              <a:t>meghatározása</a:t>
            </a:r>
            <a:r>
              <a:rPr lang="en-US" dirty="0"/>
              <a:t>.</a:t>
            </a:r>
            <a:endParaRPr lang="hu-HU" dirty="0"/>
          </a:p>
          <a:p>
            <a:r>
              <a:rPr lang="en-US" dirty="0"/>
              <a:t>E</a:t>
            </a:r>
            <a:r>
              <a:rPr lang="hu-HU" dirty="0" err="1"/>
              <a:t>zt</a:t>
            </a:r>
            <a:r>
              <a:rPr lang="hu-HU" dirty="0"/>
              <a:t> követően </a:t>
            </a:r>
            <a:r>
              <a:rPr lang="en-US" dirty="0" err="1"/>
              <a:t>különböző</a:t>
            </a:r>
            <a:r>
              <a:rPr lang="en-US" dirty="0"/>
              <a:t> </a:t>
            </a:r>
            <a:r>
              <a:rPr lang="en-US" dirty="0" err="1"/>
              <a:t>robottakarmányokat</a:t>
            </a:r>
            <a:r>
              <a:rPr lang="en-US" dirty="0"/>
              <a:t> </a:t>
            </a:r>
            <a:r>
              <a:rPr lang="en-US" dirty="0" err="1"/>
              <a:t>teszteltünk</a:t>
            </a:r>
            <a:r>
              <a:rPr lang="en-US" dirty="0"/>
              <a:t>, </a:t>
            </a:r>
            <a:r>
              <a:rPr lang="en-US" dirty="0" err="1"/>
              <a:t>és</a:t>
            </a:r>
            <a:r>
              <a:rPr lang="en-US" dirty="0"/>
              <a:t> </a:t>
            </a:r>
            <a:r>
              <a:rPr lang="en-US" dirty="0" err="1"/>
              <a:t>etetési</a:t>
            </a:r>
            <a:r>
              <a:rPr lang="en-US" dirty="0"/>
              <a:t> </a:t>
            </a:r>
            <a:r>
              <a:rPr lang="en-US" dirty="0" err="1"/>
              <a:t>kísérleteket</a:t>
            </a:r>
            <a:r>
              <a:rPr lang="en-US" dirty="0"/>
              <a:t> </a:t>
            </a:r>
            <a:r>
              <a:rPr lang="en-US" dirty="0" err="1"/>
              <a:t>hajtottunk</a:t>
            </a:r>
            <a:r>
              <a:rPr lang="en-US" dirty="0"/>
              <a:t> </a:t>
            </a:r>
            <a:r>
              <a:rPr lang="en-US" dirty="0" err="1"/>
              <a:t>végre</a:t>
            </a:r>
            <a:r>
              <a:rPr lang="en-US" dirty="0"/>
              <a:t>. </a:t>
            </a:r>
            <a:endParaRPr lang="hu-HU" dirty="0"/>
          </a:p>
          <a:p>
            <a:r>
              <a:rPr lang="en-US" dirty="0"/>
              <a:t>A </a:t>
            </a:r>
            <a:r>
              <a:rPr lang="en-US" dirty="0" err="1"/>
              <a:t>kísérletek</a:t>
            </a:r>
            <a:r>
              <a:rPr lang="en-US" dirty="0"/>
              <a:t> </a:t>
            </a:r>
            <a:r>
              <a:rPr lang="en-US" dirty="0" err="1"/>
              <a:t>alatt</a:t>
            </a:r>
            <a:r>
              <a:rPr lang="en-US" dirty="0"/>
              <a:t> </a:t>
            </a:r>
            <a:r>
              <a:rPr lang="en-US" dirty="0" err="1"/>
              <a:t>folyamatosan</a:t>
            </a:r>
            <a:r>
              <a:rPr lang="en-US" dirty="0"/>
              <a:t> </a:t>
            </a:r>
            <a:r>
              <a:rPr lang="en-US" dirty="0" err="1"/>
              <a:t>rögzítettük</a:t>
            </a:r>
            <a:r>
              <a:rPr lang="en-US" dirty="0"/>
              <a:t> a </a:t>
            </a:r>
            <a:r>
              <a:rPr lang="en-US" dirty="0" err="1"/>
              <a:t>termelési</a:t>
            </a:r>
            <a:r>
              <a:rPr lang="en-US" dirty="0"/>
              <a:t> </a:t>
            </a:r>
            <a:r>
              <a:rPr lang="en-US" dirty="0" err="1"/>
              <a:t>adatokat</a:t>
            </a:r>
            <a:r>
              <a:rPr lang="en-US" dirty="0"/>
              <a:t>, </a:t>
            </a:r>
            <a:r>
              <a:rPr lang="en-US" dirty="0" err="1"/>
              <a:t>az</a:t>
            </a:r>
            <a:r>
              <a:rPr lang="en-US" dirty="0"/>
              <a:t> </a:t>
            </a:r>
            <a:r>
              <a:rPr lang="en-US" dirty="0" err="1"/>
              <a:t>optimális</a:t>
            </a:r>
            <a:r>
              <a:rPr lang="en-US" dirty="0"/>
              <a:t> </a:t>
            </a:r>
            <a:r>
              <a:rPr lang="en-US" dirty="0" err="1"/>
              <a:t>megoldások</a:t>
            </a:r>
            <a:r>
              <a:rPr lang="en-US" dirty="0"/>
              <a:t> </a:t>
            </a:r>
            <a:r>
              <a:rPr lang="en-US" dirty="0" err="1"/>
              <a:t>kidolgozásért</a:t>
            </a:r>
            <a:r>
              <a:rPr lang="en-US" dirty="0"/>
              <a:t>.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kísérlet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során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az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átlagos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állatlétszám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kontrollszakaszokban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91,41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db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míg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kísérleti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szakaszokban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95,18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db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volt.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vizsgálat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2024.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január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2.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és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2024.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május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3.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között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zajlott</a:t>
            </a:r>
            <a:endParaRPr lang="en-US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vizsgált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időszakban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kísérleti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csoport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összes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átlagos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tejtermelése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létszámfölényéből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adódóan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magasabb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volt (4 396,62l). Az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egy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tehénre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számított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átlagos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tejhozam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azonban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szinte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teljesen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megegyezett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két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csoport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esetében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.</a:t>
            </a:r>
            <a:endParaRPr lang="en-US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endParaRPr lang="hu-H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Hasonló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tendenciát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mutatott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kérődzéssel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töltött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idő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,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robottáp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felvétel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valamint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tejzsír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és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tejfehérje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mennyiség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is.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kísérlet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folyamán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mért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mutatók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alapján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kijelenthető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hogy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a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kontroll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és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kísérleti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szakaszokban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nem</a:t>
            </a:r>
            <a:r>
              <a:rPr lang="en-US" sz="1200" b="1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jelentkezett</a:t>
            </a:r>
            <a:r>
              <a:rPr lang="en-US" sz="1200" b="1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számottevő</a:t>
            </a:r>
            <a:r>
              <a:rPr lang="en-US" sz="1200" b="1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különbség</a:t>
            </a:r>
            <a:r>
              <a:rPr lang="en-US" sz="1200" b="1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az</a:t>
            </a:r>
            <a:r>
              <a:rPr lang="en-US" sz="1200" b="1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állatok</a:t>
            </a:r>
            <a:r>
              <a:rPr lang="en-US" sz="1200" b="1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 </a:t>
            </a:r>
            <a:r>
              <a:rPr lang="en-US" sz="1200" b="1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teljesítményében</a:t>
            </a:r>
            <a:r>
              <a:rPr lang="en-US" sz="1200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.</a:t>
            </a:r>
            <a:endParaRPr lang="en-US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A kísérlet két szakaszban zajlott. Az els</a:t>
            </a:r>
            <a:r>
              <a:rPr lang="" altLang="en-US" dirty="0"/>
              <a:t>ő</a:t>
            </a:r>
            <a:r>
              <a:rPr lang="en-US" altLang="en-US" dirty="0"/>
              <a:t> szakasz 2024. szeptember 1. és október 6. között, míg a második szakasz november 15-t</a:t>
            </a:r>
            <a:r>
              <a:rPr lang="" altLang="en-US" dirty="0"/>
              <a:t>ő</a:t>
            </a:r>
            <a:r>
              <a:rPr lang="en-US" altLang="en-US" dirty="0"/>
              <a:t>l december 26-ig, mindösszesen 60 napon keresztül fogyasztották a kijelölt állatok a kísérleti robottakarmányt.</a:t>
            </a:r>
            <a:endParaRPr lang="en-US" altLang="en-US" dirty="0"/>
          </a:p>
          <a:p>
            <a:r>
              <a:rPr lang="en-US" altLang="en-US" dirty="0"/>
              <a:t>A kontrollcsoport a telepen használt robottakarmányt kapta, míg a kísérleti csoportban napi 2 kg kontrolltakarmányt oregánó tartalmú robottakarmánnyal váltottak ki.</a:t>
            </a:r>
            <a:endParaRPr lang="en-US" altLang="en-US" dirty="0"/>
          </a:p>
          <a:p>
            <a:r>
              <a:rPr lang="en-US" altLang="en-US" dirty="0"/>
              <a:t>A két szakasz átlagát elemezve jól látható, hogy a kísérleti csoport tehenei egyedenként nagyobb tejhozamot produkáltak, több id</a:t>
            </a:r>
            <a:r>
              <a:rPr lang="" altLang="en-US" dirty="0"/>
              <a:t>ő</a:t>
            </a:r>
            <a:r>
              <a:rPr lang="en-US" altLang="en-US" dirty="0"/>
              <a:t>t töltöttek kér</a:t>
            </a:r>
            <a:r>
              <a:rPr lang="" altLang="en-US" dirty="0"/>
              <a:t>ő</a:t>
            </a:r>
            <a:r>
              <a:rPr lang="en-US" altLang="en-US" dirty="0"/>
              <a:t>dzéssel, és valamivel több tápot fogyasztottak, miközben a tej beltartalmi értékei csak minimálisan tértek el egymástól.</a:t>
            </a:r>
            <a:endParaRPr lang="en-US" altLang="en-US" dirty="0"/>
          </a:p>
          <a:p>
            <a:endParaRPr lang="en-US" altLang="en-US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/>
              <a:t>Az utolsó kísérletben az Emődi Mg. Zrt. egy toxinkötő takarmányadalék hatását vizsgálta.</a:t>
            </a:r>
            <a:endParaRPr lang="hu-H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/>
              <a:t>A készítmény többféle gyógynövényi eredetű hatóanyagot tartalmazó, komplex takarmánykiegészítő volt.</a:t>
            </a:r>
            <a:endParaRPr lang="hu-H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/>
              <a:t>A terméket ebben a formában korábban még nem alkalmazták robottakarmányozási rendszerben.</a:t>
            </a:r>
            <a:endParaRPr lang="hu-H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/>
              <a:t>Az adalék alkalmazása mellett a </a:t>
            </a:r>
            <a:r>
              <a:rPr lang="hu-HU" dirty="0" err="1"/>
              <a:t>tehénenkénti</a:t>
            </a:r>
            <a:r>
              <a:rPr lang="hu-HU" dirty="0"/>
              <a:t> tejhozam enyhe növekedést mutatott.</a:t>
            </a:r>
            <a:endParaRPr lang="hu-H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/>
              <a:t>A tej minősége a kísérlet során stabil maradt.</a:t>
            </a:r>
            <a:endParaRPr lang="hu-H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dirty="0"/>
              <a:t>Az állatok viselkedésében és takarmányfelvételében nem jelentkezett számottevő változás.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dirty="0" err="1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rPr>
              <a:t>Összegzés</a:t>
            </a:r>
            <a:endParaRPr lang="hu-HU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hu-HU" sz="1200" dirty="0"/>
              <a:t>A projekt jelentős innovációkat valósított meg a tejelő szarvasmarhatartás modernizációja terén. </a:t>
            </a:r>
            <a:endParaRPr lang="hu-HU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hu-HU" sz="1200" dirty="0"/>
              <a:t>A precíziós takarmányozási rendszer és a telepi diagnosztikai eszközök integrációja javította az állomány egészségi állapotát, a termelési hatékonyságot és a takarmányozás biztonságát. </a:t>
            </a:r>
            <a:endParaRPr lang="hu-HU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hu-HU" sz="1200" dirty="0"/>
              <a:t>A kutatás-fejlesztési eredmények hozzájárultak a digitális állattartás és a precíziós mezőgazdaság fejlődéséhez. </a:t>
            </a:r>
            <a:endParaRPr lang="hu-HU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hu-HU" sz="1200" dirty="0"/>
              <a:t>A kifejlesztett NIR-kalibrációk és E-orr módszertan lehetővé teszik a takarmányok minőségi paramétereinek helyszíni meghatározását. Az új technológiák alapot teremtenek intelligens keverő-kiosztó kocsik és telepi döntéstámogató rendszerek fejlesztéséhez. </a:t>
            </a:r>
            <a:endParaRPr lang="hu-HU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hu-HU" sz="1200" dirty="0"/>
              <a:t>A döntéstámogató rendszer az aktuális alapanyagok tápanyagtartalma alapján javaslatot tehet a receptúra és az adagolás módosítására. </a:t>
            </a:r>
            <a:endParaRPr lang="hu-HU" sz="12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hu-HU" sz="1200" dirty="0"/>
              <a:t>A fejlesztett takarmánykiegészítő rendszer támogatja az állomány egészségének fenntartását és a termelés növelését.</a:t>
            </a:r>
            <a:endParaRPr lang="hu-HU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hu-HU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hu-HU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hu-HU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sz="1200" dirty="0">
              <a:solidFill>
                <a:srgbClr val="000000"/>
              </a:solidFill>
              <a:latin typeface="Garamond" panose="02020404030301010803"/>
              <a:ea typeface="Garamond" panose="02020404030301010803"/>
              <a:cs typeface="Garamond" panose="02020404030301010803"/>
              <a:sym typeface="Garamond" panose="02020404030301010803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41944" y="5412533"/>
            <a:ext cx="19742031" cy="3734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83888" y="9873227"/>
            <a:ext cx="16258143" cy="445263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1614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322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483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6450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806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9678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129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290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4688" y="11196114"/>
            <a:ext cx="19742031" cy="3460469"/>
          </a:xfrm>
        </p:spPr>
        <p:txBody>
          <a:bodyPr anchor="t"/>
          <a:lstStyle>
            <a:lvl1pPr algn="l">
              <a:defRPr sz="1016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4688" y="7384759"/>
            <a:ext cx="19742031" cy="3811355"/>
          </a:xfrm>
        </p:spPr>
        <p:txBody>
          <a:bodyPr anchor="b"/>
          <a:lstStyle>
            <a:lvl1pPr marL="0" indent="0">
              <a:buNone/>
              <a:defRPr sz="5080">
                <a:solidFill>
                  <a:schemeClr val="tx1">
                    <a:tint val="75000"/>
                  </a:schemeClr>
                </a:solidFill>
              </a:defRPr>
            </a:lvl1pPr>
            <a:lvl2pPr marL="1161415" indent="0">
              <a:buNone/>
              <a:defRPr sz="4570">
                <a:solidFill>
                  <a:schemeClr val="tx1">
                    <a:tint val="75000"/>
                  </a:schemeClr>
                </a:solidFill>
              </a:defRPr>
            </a:lvl2pPr>
            <a:lvl3pPr marL="2322830" indent="0">
              <a:buNone/>
              <a:defRPr sz="4065">
                <a:solidFill>
                  <a:schemeClr val="tx1">
                    <a:tint val="75000"/>
                  </a:schemeClr>
                </a:solidFill>
              </a:defRPr>
            </a:lvl3pPr>
            <a:lvl4pPr marL="3483610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4pPr>
            <a:lvl5pPr marL="4645025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5pPr>
            <a:lvl6pPr marL="5806440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6pPr>
            <a:lvl7pPr marL="6967855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7pPr>
            <a:lvl8pPr marL="8129270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8pPr>
            <a:lvl9pPr marL="9290050" indent="0">
              <a:buNone/>
              <a:defRPr sz="35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1296" y="4065450"/>
            <a:ext cx="10258114" cy="11498600"/>
          </a:xfrm>
        </p:spPr>
        <p:txBody>
          <a:bodyPr/>
          <a:lstStyle>
            <a:lvl1pPr>
              <a:defRPr sz="7110"/>
            </a:lvl1pPr>
            <a:lvl2pPr>
              <a:defRPr sz="6095"/>
            </a:lvl2pPr>
            <a:lvl3pPr>
              <a:defRPr sz="5080"/>
            </a:lvl3pPr>
            <a:lvl4pPr>
              <a:defRPr sz="4570"/>
            </a:lvl4pPr>
            <a:lvl5pPr>
              <a:defRPr sz="4570"/>
            </a:lvl5pPr>
            <a:lvl6pPr>
              <a:defRPr sz="4570"/>
            </a:lvl6pPr>
            <a:lvl7pPr>
              <a:defRPr sz="4570"/>
            </a:lvl7pPr>
            <a:lvl8pPr>
              <a:defRPr sz="4570"/>
            </a:lvl8pPr>
            <a:lvl9pPr>
              <a:defRPr sz="457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06509" y="4065450"/>
            <a:ext cx="10258114" cy="11498600"/>
          </a:xfrm>
        </p:spPr>
        <p:txBody>
          <a:bodyPr/>
          <a:lstStyle>
            <a:lvl1pPr>
              <a:defRPr sz="7110"/>
            </a:lvl1pPr>
            <a:lvl2pPr>
              <a:defRPr sz="6095"/>
            </a:lvl2pPr>
            <a:lvl3pPr>
              <a:defRPr sz="5080"/>
            </a:lvl3pPr>
            <a:lvl4pPr>
              <a:defRPr sz="4570"/>
            </a:lvl4pPr>
            <a:lvl5pPr>
              <a:defRPr sz="4570"/>
            </a:lvl5pPr>
            <a:lvl6pPr>
              <a:defRPr sz="4570"/>
            </a:lvl6pPr>
            <a:lvl7pPr>
              <a:defRPr sz="4570"/>
            </a:lvl7pPr>
            <a:lvl8pPr>
              <a:defRPr sz="4570"/>
            </a:lvl8pPr>
            <a:lvl9pPr>
              <a:defRPr sz="457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1296" y="3900087"/>
            <a:ext cx="10262148" cy="1625371"/>
          </a:xfrm>
        </p:spPr>
        <p:txBody>
          <a:bodyPr anchor="b"/>
          <a:lstStyle>
            <a:lvl1pPr marL="0" indent="0">
              <a:buNone/>
              <a:defRPr sz="6095" b="1"/>
            </a:lvl1pPr>
            <a:lvl2pPr marL="1161415" indent="0">
              <a:buNone/>
              <a:defRPr sz="5080" b="1"/>
            </a:lvl2pPr>
            <a:lvl3pPr marL="2322830" indent="0">
              <a:buNone/>
              <a:defRPr sz="4570" b="1"/>
            </a:lvl3pPr>
            <a:lvl4pPr marL="3483610" indent="0">
              <a:buNone/>
              <a:defRPr sz="4065" b="1"/>
            </a:lvl4pPr>
            <a:lvl5pPr marL="4645025" indent="0">
              <a:buNone/>
              <a:defRPr sz="4065" b="1"/>
            </a:lvl5pPr>
            <a:lvl6pPr marL="5806440" indent="0">
              <a:buNone/>
              <a:defRPr sz="4065" b="1"/>
            </a:lvl6pPr>
            <a:lvl7pPr marL="6967855" indent="0">
              <a:buNone/>
              <a:defRPr sz="4065" b="1"/>
            </a:lvl7pPr>
            <a:lvl8pPr marL="8129270" indent="0">
              <a:buNone/>
              <a:defRPr sz="4065" b="1"/>
            </a:lvl8pPr>
            <a:lvl9pPr marL="9290050" indent="0">
              <a:buNone/>
              <a:defRPr sz="406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61296" y="5525458"/>
            <a:ext cx="10262148" cy="10038589"/>
          </a:xfrm>
        </p:spPr>
        <p:txBody>
          <a:bodyPr/>
          <a:lstStyle>
            <a:lvl1pPr>
              <a:defRPr sz="6095"/>
            </a:lvl1pPr>
            <a:lvl2pPr>
              <a:defRPr sz="5080"/>
            </a:lvl2pPr>
            <a:lvl3pPr>
              <a:defRPr sz="4570"/>
            </a:lvl3pPr>
            <a:lvl4pPr>
              <a:defRPr sz="4065"/>
            </a:lvl4pPr>
            <a:lvl5pPr>
              <a:defRPr sz="4065"/>
            </a:lvl5pPr>
            <a:lvl6pPr>
              <a:defRPr sz="4065"/>
            </a:lvl6pPr>
            <a:lvl7pPr>
              <a:defRPr sz="4065"/>
            </a:lvl7pPr>
            <a:lvl8pPr>
              <a:defRPr sz="4065"/>
            </a:lvl8pPr>
            <a:lvl9pPr>
              <a:defRPr sz="406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798448" y="3900087"/>
            <a:ext cx="10266179" cy="1625371"/>
          </a:xfrm>
        </p:spPr>
        <p:txBody>
          <a:bodyPr anchor="b"/>
          <a:lstStyle>
            <a:lvl1pPr marL="0" indent="0">
              <a:buNone/>
              <a:defRPr sz="6095" b="1"/>
            </a:lvl1pPr>
            <a:lvl2pPr marL="1161415" indent="0">
              <a:buNone/>
              <a:defRPr sz="5080" b="1"/>
            </a:lvl2pPr>
            <a:lvl3pPr marL="2322830" indent="0">
              <a:buNone/>
              <a:defRPr sz="4570" b="1"/>
            </a:lvl3pPr>
            <a:lvl4pPr marL="3483610" indent="0">
              <a:buNone/>
              <a:defRPr sz="4065" b="1"/>
            </a:lvl4pPr>
            <a:lvl5pPr marL="4645025" indent="0">
              <a:buNone/>
              <a:defRPr sz="4065" b="1"/>
            </a:lvl5pPr>
            <a:lvl6pPr marL="5806440" indent="0">
              <a:buNone/>
              <a:defRPr sz="4065" b="1"/>
            </a:lvl6pPr>
            <a:lvl7pPr marL="6967855" indent="0">
              <a:buNone/>
              <a:defRPr sz="4065" b="1"/>
            </a:lvl7pPr>
            <a:lvl8pPr marL="8129270" indent="0">
              <a:buNone/>
              <a:defRPr sz="4065" b="1"/>
            </a:lvl8pPr>
            <a:lvl9pPr marL="9290050" indent="0">
              <a:buNone/>
              <a:defRPr sz="4065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798448" y="5525458"/>
            <a:ext cx="10266179" cy="10038589"/>
          </a:xfrm>
        </p:spPr>
        <p:txBody>
          <a:bodyPr/>
          <a:lstStyle>
            <a:lvl1pPr>
              <a:defRPr sz="6095"/>
            </a:lvl1pPr>
            <a:lvl2pPr>
              <a:defRPr sz="5080"/>
            </a:lvl2pPr>
            <a:lvl3pPr>
              <a:defRPr sz="4570"/>
            </a:lvl3pPr>
            <a:lvl4pPr>
              <a:defRPr sz="4065"/>
            </a:lvl4pPr>
            <a:lvl5pPr>
              <a:defRPr sz="4065"/>
            </a:lvl5pPr>
            <a:lvl6pPr>
              <a:defRPr sz="4065"/>
            </a:lvl6pPr>
            <a:lvl7pPr>
              <a:defRPr sz="4065"/>
            </a:lvl7pPr>
            <a:lvl8pPr>
              <a:defRPr sz="4065"/>
            </a:lvl8pPr>
            <a:lvl9pPr>
              <a:defRPr sz="406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300" y="693707"/>
            <a:ext cx="7641167" cy="2952289"/>
          </a:xfrm>
        </p:spPr>
        <p:txBody>
          <a:bodyPr anchor="b"/>
          <a:lstStyle>
            <a:lvl1pPr algn="l">
              <a:defRPr sz="508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689" y="693708"/>
            <a:ext cx="12983934" cy="14870340"/>
          </a:xfrm>
        </p:spPr>
        <p:txBody>
          <a:bodyPr/>
          <a:lstStyle>
            <a:lvl1pPr>
              <a:defRPr sz="8130"/>
            </a:lvl1pPr>
            <a:lvl2pPr>
              <a:defRPr sz="7110"/>
            </a:lvl2pPr>
            <a:lvl3pPr>
              <a:defRPr sz="6095"/>
            </a:lvl3pPr>
            <a:lvl4pPr>
              <a:defRPr sz="5080"/>
            </a:lvl4pPr>
            <a:lvl5pPr>
              <a:defRPr sz="5080"/>
            </a:lvl5pPr>
            <a:lvl6pPr>
              <a:defRPr sz="5080"/>
            </a:lvl6pPr>
            <a:lvl7pPr>
              <a:defRPr sz="5080"/>
            </a:lvl7pPr>
            <a:lvl8pPr>
              <a:defRPr sz="5080"/>
            </a:lvl8pPr>
            <a:lvl9pPr>
              <a:defRPr sz="508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61300" y="3646000"/>
            <a:ext cx="7641167" cy="11918051"/>
          </a:xfrm>
        </p:spPr>
        <p:txBody>
          <a:bodyPr/>
          <a:lstStyle>
            <a:lvl1pPr marL="0" indent="0">
              <a:buNone/>
              <a:defRPr sz="3555"/>
            </a:lvl1pPr>
            <a:lvl2pPr marL="1161415" indent="0">
              <a:buNone/>
              <a:defRPr sz="3050"/>
            </a:lvl2pPr>
            <a:lvl3pPr marL="2322830" indent="0">
              <a:buNone/>
              <a:defRPr sz="2540"/>
            </a:lvl3pPr>
            <a:lvl4pPr marL="3483610" indent="0">
              <a:buNone/>
              <a:defRPr sz="2285"/>
            </a:lvl4pPr>
            <a:lvl5pPr marL="4645025" indent="0">
              <a:buNone/>
              <a:defRPr sz="2285"/>
            </a:lvl5pPr>
            <a:lvl6pPr marL="5806440" indent="0">
              <a:buNone/>
              <a:defRPr sz="2285"/>
            </a:lvl6pPr>
            <a:lvl7pPr marL="6967855" indent="0">
              <a:buNone/>
              <a:defRPr sz="2285"/>
            </a:lvl7pPr>
            <a:lvl8pPr marL="8129270" indent="0">
              <a:buNone/>
              <a:defRPr sz="2285"/>
            </a:lvl8pPr>
            <a:lvl9pPr marL="9290050" indent="0">
              <a:buNone/>
              <a:defRPr sz="228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2443" y="12196339"/>
            <a:ext cx="13935551" cy="1439847"/>
          </a:xfrm>
        </p:spPr>
        <p:txBody>
          <a:bodyPr anchor="b"/>
          <a:lstStyle>
            <a:lvl1pPr algn="l">
              <a:defRPr sz="508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52443" y="1556808"/>
            <a:ext cx="13935551" cy="10454005"/>
          </a:xfrm>
        </p:spPr>
        <p:txBody>
          <a:bodyPr/>
          <a:lstStyle>
            <a:lvl1pPr marL="0" indent="0">
              <a:buNone/>
              <a:defRPr sz="8130"/>
            </a:lvl1pPr>
            <a:lvl2pPr marL="1161415" indent="0">
              <a:buNone/>
              <a:defRPr sz="7110"/>
            </a:lvl2pPr>
            <a:lvl3pPr marL="2322830" indent="0">
              <a:buNone/>
              <a:defRPr sz="6095"/>
            </a:lvl3pPr>
            <a:lvl4pPr marL="3483610" indent="0">
              <a:buNone/>
              <a:defRPr sz="5080"/>
            </a:lvl4pPr>
            <a:lvl5pPr marL="4645025" indent="0">
              <a:buNone/>
              <a:defRPr sz="5080"/>
            </a:lvl5pPr>
            <a:lvl6pPr marL="5806440" indent="0">
              <a:buNone/>
              <a:defRPr sz="5080"/>
            </a:lvl6pPr>
            <a:lvl7pPr marL="6967855" indent="0">
              <a:buNone/>
              <a:defRPr sz="5080"/>
            </a:lvl7pPr>
            <a:lvl8pPr marL="8129270" indent="0">
              <a:buNone/>
              <a:defRPr sz="5080"/>
            </a:lvl8pPr>
            <a:lvl9pPr marL="9290050" indent="0">
              <a:buNone/>
              <a:defRPr sz="50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52443" y="13636186"/>
            <a:ext cx="13935551" cy="2044822"/>
          </a:xfrm>
        </p:spPr>
        <p:txBody>
          <a:bodyPr/>
          <a:lstStyle>
            <a:lvl1pPr marL="0" indent="0">
              <a:buNone/>
              <a:defRPr sz="3555"/>
            </a:lvl1pPr>
            <a:lvl2pPr marL="1161415" indent="0">
              <a:buNone/>
              <a:defRPr sz="3050"/>
            </a:lvl2pPr>
            <a:lvl3pPr marL="2322830" indent="0">
              <a:buNone/>
              <a:defRPr sz="2540"/>
            </a:lvl3pPr>
            <a:lvl4pPr marL="3483610" indent="0">
              <a:buNone/>
              <a:defRPr sz="2285"/>
            </a:lvl4pPr>
            <a:lvl5pPr marL="4645025" indent="0">
              <a:buNone/>
              <a:defRPr sz="2285"/>
            </a:lvl5pPr>
            <a:lvl6pPr marL="5806440" indent="0">
              <a:buNone/>
              <a:defRPr sz="2285"/>
            </a:lvl6pPr>
            <a:lvl7pPr marL="6967855" indent="0">
              <a:buNone/>
              <a:defRPr sz="2285"/>
            </a:lvl7pPr>
            <a:lvl8pPr marL="8129270" indent="0">
              <a:buNone/>
              <a:defRPr sz="2285"/>
            </a:lvl8pPr>
            <a:lvl9pPr marL="9290050" indent="0">
              <a:buNone/>
              <a:defRPr sz="228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6838791" y="697743"/>
            <a:ext cx="5225832" cy="148663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61296" y="697743"/>
            <a:ext cx="15290397" cy="148663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61296" y="697742"/>
            <a:ext cx="20903327" cy="2903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1296" y="4065450"/>
            <a:ext cx="20903327" cy="1149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61296" y="16148860"/>
            <a:ext cx="5419381" cy="9276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935523" y="16148860"/>
            <a:ext cx="7354874" cy="9276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645242" y="16148860"/>
            <a:ext cx="5419381" cy="9276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322830" rtl="0" eaLnBrk="1" latinLnBrk="0" hangingPunct="1">
        <a:spcBef>
          <a:spcPct val="0"/>
        </a:spcBef>
        <a:buNone/>
        <a:defRPr sz="111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71220" indent="-871220" algn="l" defTabSz="2322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8130" kern="1200">
          <a:solidFill>
            <a:schemeClr val="tx1"/>
          </a:solidFill>
          <a:latin typeface="+mn-lt"/>
          <a:ea typeface="+mn-ea"/>
          <a:cs typeface="+mn-cs"/>
        </a:defRPr>
      </a:lvl1pPr>
      <a:lvl2pPr marL="1887220" indent="-725805" algn="l" defTabSz="2322830" rtl="0" eaLnBrk="1" latinLnBrk="0" hangingPunct="1">
        <a:spcBef>
          <a:spcPct val="20000"/>
        </a:spcBef>
        <a:buFont typeface="Arial" panose="020B0604020202020204" pitchFamily="34" charset="0"/>
        <a:buChar char="–"/>
        <a:defRPr sz="7110" kern="1200">
          <a:solidFill>
            <a:schemeClr val="tx1"/>
          </a:solidFill>
          <a:latin typeface="+mn-lt"/>
          <a:ea typeface="+mn-ea"/>
          <a:cs typeface="+mn-cs"/>
        </a:defRPr>
      </a:lvl2pPr>
      <a:lvl3pPr marL="2903220" indent="-580390" algn="l" defTabSz="2322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6095" kern="1200">
          <a:solidFill>
            <a:schemeClr val="tx1"/>
          </a:solidFill>
          <a:latin typeface="+mn-lt"/>
          <a:ea typeface="+mn-ea"/>
          <a:cs typeface="+mn-cs"/>
        </a:defRPr>
      </a:lvl3pPr>
      <a:lvl4pPr marL="4064635" indent="-580390" algn="l" defTabSz="2322830" rtl="0" eaLnBrk="1" latinLnBrk="0" hangingPunct="1">
        <a:spcBef>
          <a:spcPct val="20000"/>
        </a:spcBef>
        <a:buFont typeface="Arial" panose="020B0604020202020204" pitchFamily="34" charset="0"/>
        <a:buChar char="–"/>
        <a:defRPr sz="5080" kern="1200">
          <a:solidFill>
            <a:schemeClr val="tx1"/>
          </a:solidFill>
          <a:latin typeface="+mn-lt"/>
          <a:ea typeface="+mn-ea"/>
          <a:cs typeface="+mn-cs"/>
        </a:defRPr>
      </a:lvl4pPr>
      <a:lvl5pPr marL="5226050" indent="-580390" algn="l" defTabSz="2322830" rtl="0" eaLnBrk="1" latinLnBrk="0" hangingPunct="1">
        <a:spcBef>
          <a:spcPct val="20000"/>
        </a:spcBef>
        <a:buFont typeface="Arial" panose="020B0604020202020204" pitchFamily="34" charset="0"/>
        <a:buChar char="»"/>
        <a:defRPr sz="5080" kern="1200">
          <a:solidFill>
            <a:schemeClr val="tx1"/>
          </a:solidFill>
          <a:latin typeface="+mn-lt"/>
          <a:ea typeface="+mn-ea"/>
          <a:cs typeface="+mn-cs"/>
        </a:defRPr>
      </a:lvl5pPr>
      <a:lvl6pPr marL="6386830" indent="-580390" algn="l" defTabSz="2322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5080" kern="1200">
          <a:solidFill>
            <a:schemeClr val="tx1"/>
          </a:solidFill>
          <a:latin typeface="+mn-lt"/>
          <a:ea typeface="+mn-ea"/>
          <a:cs typeface="+mn-cs"/>
        </a:defRPr>
      </a:lvl6pPr>
      <a:lvl7pPr marL="7548245" indent="-580390" algn="l" defTabSz="2322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5080" kern="1200">
          <a:solidFill>
            <a:schemeClr val="tx1"/>
          </a:solidFill>
          <a:latin typeface="+mn-lt"/>
          <a:ea typeface="+mn-ea"/>
          <a:cs typeface="+mn-cs"/>
        </a:defRPr>
      </a:lvl7pPr>
      <a:lvl8pPr marL="8709660" indent="-580390" algn="l" defTabSz="2322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5080" kern="1200">
          <a:solidFill>
            <a:schemeClr val="tx1"/>
          </a:solidFill>
          <a:latin typeface="+mn-lt"/>
          <a:ea typeface="+mn-ea"/>
          <a:cs typeface="+mn-cs"/>
        </a:defRPr>
      </a:lvl8pPr>
      <a:lvl9pPr marL="9871075" indent="-580390" algn="l" defTabSz="2322830" rtl="0" eaLnBrk="1" latinLnBrk="0" hangingPunct="1">
        <a:spcBef>
          <a:spcPct val="20000"/>
        </a:spcBef>
        <a:buFont typeface="Arial" panose="020B0604020202020204" pitchFamily="34" charset="0"/>
        <a:buChar char="•"/>
        <a:defRPr sz="5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1pPr>
      <a:lvl2pPr marL="1161415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2pPr>
      <a:lvl3pPr marL="2322830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3pPr>
      <a:lvl4pPr marL="3483610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4pPr>
      <a:lvl5pPr marL="4645025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5pPr>
      <a:lvl6pPr marL="5806440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6pPr>
      <a:lvl7pPr marL="6967855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7pPr>
      <a:lvl8pPr marL="8129270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8pPr>
      <a:lvl9pPr marL="9290050" algn="l" defTabSz="2322830" rtl="0" eaLnBrk="1" latinLnBrk="0" hangingPunct="1">
        <a:defRPr sz="45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25495"/>
            <a:ext cx="46694523" cy="26129159"/>
          </a:xfrm>
          <a:custGeom>
            <a:avLst/>
            <a:gdLst/>
            <a:ahLst/>
            <a:cxnLst/>
            <a:rect l="l" t="t" r="r" b="b"/>
            <a:pathLst>
              <a:path w="18383545" h="10287000">
                <a:moveTo>
                  <a:pt x="0" y="0"/>
                </a:moveTo>
                <a:lnTo>
                  <a:pt x="18383545" y="0"/>
                </a:lnTo>
                <a:lnTo>
                  <a:pt x="1838354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 t="-3456" r="-1509" b="-24432"/>
            </a:stretch>
          </a:blipFill>
        </p:spPr>
        <p:txBody>
          <a:bodyPr/>
          <a:lstStyle/>
          <a:p>
            <a:endParaRPr lang="hu-HU" sz="11615" dirty="0"/>
          </a:p>
        </p:txBody>
      </p:sp>
      <p:sp>
        <p:nvSpPr>
          <p:cNvPr id="3" name="TextBox 3"/>
          <p:cNvSpPr txBox="1"/>
          <p:nvPr/>
        </p:nvSpPr>
        <p:spPr>
          <a:xfrm>
            <a:off x="4480719" y="8776938"/>
            <a:ext cx="32013247" cy="22611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5899785">
              <a:lnSpc>
                <a:spcPts val="18845"/>
              </a:lnSpc>
              <a:spcBef>
                <a:spcPct val="0"/>
              </a:spcBef>
            </a:pPr>
            <a:r>
              <a:rPr lang="hu-HU" sz="15070" b="1" dirty="0">
                <a:solidFill>
                  <a:srgbClr val="000000"/>
                </a:solidFill>
                <a:latin typeface="Times New Roman" panose="02020603050405020304"/>
                <a:sym typeface="Garamond Bold" panose="02020804030307010803"/>
              </a:rPr>
              <a:t>GINOP_</a:t>
            </a:r>
            <a:r>
              <a:rPr lang="hu-HU" sz="15000" b="1" dirty="0">
                <a:solidFill>
                  <a:srgbClr val="000000"/>
                </a:solidFill>
                <a:latin typeface="Times New Roman" panose="02020603050405020304"/>
                <a:sym typeface="Garamond Bold" panose="02020804030307010803"/>
              </a:rPr>
              <a:t>PLUSZ-2.1.1-21-2022-00059</a:t>
            </a:r>
            <a:endParaRPr lang="hu-HU" sz="15000" b="1" dirty="0">
              <a:solidFill>
                <a:srgbClr val="000000"/>
              </a:solidFill>
              <a:latin typeface="Times New Roman" panose="02020603050405020304"/>
              <a:sym typeface="Garamond Bold" panose="02020804030307010803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465638" y="11976063"/>
            <a:ext cx="42983904" cy="3906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45"/>
              </a:lnSpc>
              <a:spcBef>
                <a:spcPct val="0"/>
              </a:spcBef>
            </a:pPr>
            <a:r>
              <a:rPr lang="hu-HU" sz="9100" b="1" dirty="0">
                <a:solidFill>
                  <a:srgbClr val="000000"/>
                </a:solidFill>
                <a:latin typeface="Times New Roman MT Bold" panose="02030802070405020303"/>
                <a:ea typeface="Times New Roman MT Bold" panose="02030802070405020303"/>
                <a:cs typeface="Times New Roman MT Bold" panose="02030802070405020303"/>
                <a:sym typeface="Times New Roman MT Bold" panose="02030802070405020303"/>
              </a:rPr>
              <a:t>A Tejelő szarvasmarha robottakarmány tovább fejlesztése kiegészítve precíziós NIR eszközzel elvégzett telepi gyorsvizsgálattal </a:t>
            </a:r>
            <a:endParaRPr lang="hu-HU" sz="9100" b="1" dirty="0">
              <a:solidFill>
                <a:srgbClr val="000000"/>
              </a:solidFill>
              <a:latin typeface="Times New Roman MT Bold" panose="02030802070405020303"/>
              <a:ea typeface="Times New Roman MT Bold" panose="02030802070405020303"/>
              <a:cs typeface="Times New Roman MT Bold" panose="02030802070405020303"/>
              <a:sym typeface="Times New Roman MT Bold" panose="02030802070405020303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480720" y="20595914"/>
            <a:ext cx="9448800" cy="265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630"/>
              </a:lnSpc>
            </a:pPr>
            <a:r>
              <a:rPr lang="hu-HU" sz="6600" dirty="0">
                <a:solidFill>
                  <a:srgbClr val="000000"/>
                </a:solidFill>
                <a:latin typeface="Times New Roman" panose="02020603050405020304"/>
                <a:ea typeface="Garamond Bold" panose="02020804030307010803"/>
                <a:cs typeface="Garamond Bold" panose="02020804030307010803"/>
                <a:sym typeface="Garamond Bold" panose="02020804030307010803"/>
              </a:rPr>
              <a:t>Varga Renáta</a:t>
            </a:r>
            <a:endParaRPr lang="hu-HU" sz="6600" dirty="0">
              <a:solidFill>
                <a:srgbClr val="000000"/>
              </a:solidFill>
              <a:latin typeface="Times New Roman" panose="02020603050405020304"/>
              <a:ea typeface="Garamond Bold" panose="02020804030307010803"/>
              <a:cs typeface="Garamond Bold" panose="02020804030307010803"/>
              <a:sym typeface="Garamond Bold" panose="02020804030307010803"/>
            </a:endParaRPr>
          </a:p>
          <a:p>
            <a:pPr>
              <a:lnSpc>
                <a:spcPts val="10630"/>
              </a:lnSpc>
            </a:pPr>
            <a:r>
              <a:rPr lang="hu-HU" sz="6600" dirty="0">
                <a:solidFill>
                  <a:srgbClr val="000000"/>
                </a:solidFill>
                <a:latin typeface="Times New Roman" panose="02020603050405020304"/>
                <a:ea typeface="Garamond Bold" panose="02020804030307010803"/>
                <a:cs typeface="Garamond Bold" panose="02020804030307010803"/>
                <a:sym typeface="Garamond Bold" panose="02020804030307010803"/>
              </a:rPr>
              <a:t>Emődi Mezőgazdasági </a:t>
            </a:r>
            <a:r>
              <a:rPr lang="hu-HU" sz="6600" dirty="0">
                <a:latin typeface="Times New Roman" panose="02020603050405020304"/>
                <a:ea typeface="Garamond Bold" panose="02020804030307010803"/>
                <a:cs typeface="Garamond Bold" panose="02020804030307010803"/>
                <a:sym typeface="Garamond Bold" panose="02020804030307010803"/>
              </a:rPr>
              <a:t>Zrt.</a:t>
            </a:r>
            <a:endParaRPr lang="hu-HU" sz="6600" dirty="0">
              <a:latin typeface="Times New Roman" panose="02020603050405020304"/>
              <a:ea typeface="Garamond Bold" panose="02020804030307010803"/>
              <a:cs typeface="Garamond Bold" panose="02020804030307010803"/>
              <a:sym typeface="Garamond Bold" panose="02020804030307010803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090319" y="23746831"/>
            <a:ext cx="35092156" cy="11701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hu-HU" sz="6860" b="1" dirty="0">
                <a:solidFill>
                  <a:srgbClr val="013298"/>
                </a:solidFill>
                <a:latin typeface="Garamond Bold" panose="02020804030307010803"/>
                <a:ea typeface="Garamond Bold" panose="02020804030307010803"/>
                <a:cs typeface="Garamond Bold" panose="02020804030307010803"/>
                <a:sym typeface="Garamond Bold" panose="02020804030307010803"/>
              </a:rPr>
              <a:t>A projekt az Európai Unió támogatásával, a magyar állam társfinanszírozásával valósult meg.</a:t>
            </a:r>
            <a:endParaRPr lang="hu-HU" sz="6860" b="1" dirty="0">
              <a:solidFill>
                <a:srgbClr val="013298"/>
              </a:solidFill>
              <a:latin typeface="Garamond Bold" panose="02020804030307010803"/>
              <a:ea typeface="Garamond Bold" panose="02020804030307010803"/>
              <a:cs typeface="Garamond Bold" panose="02020804030307010803"/>
              <a:sym typeface="Garamond Bold" panose="02020804030307010803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80719" y="18708180"/>
            <a:ext cx="8610600" cy="136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90"/>
              </a:lnSpc>
              <a:spcBef>
                <a:spcPct val="0"/>
              </a:spcBef>
            </a:pPr>
            <a:r>
              <a:rPr lang="hu-HU" sz="6600" dirty="0">
                <a:solidFill>
                  <a:srgbClr val="000000"/>
                </a:solidFill>
                <a:latin typeface="Times New Roman" panose="02020603050405020304"/>
                <a:ea typeface="Garamond Bold" panose="02020804030307010803"/>
                <a:cs typeface="Garamond Bold" panose="02020804030307010803"/>
                <a:sym typeface="Garamond Bold" panose="02020804030307010803"/>
              </a:rPr>
              <a:t>2022.06.30- 2025.03.21.</a:t>
            </a:r>
            <a:endParaRPr lang="hu-HU" sz="6600" dirty="0">
              <a:solidFill>
                <a:srgbClr val="000000"/>
              </a:solidFill>
              <a:latin typeface="Times New Roman" panose="02020603050405020304"/>
              <a:ea typeface="Garamond Bold" panose="02020804030307010803"/>
              <a:cs typeface="Garamond Bold" panose="02020804030307010803"/>
              <a:sym typeface="Garamond Bold" panose="02020804030307010803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65638" y="16820446"/>
            <a:ext cx="13182600" cy="13621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090"/>
              </a:lnSpc>
              <a:spcBef>
                <a:spcPct val="0"/>
              </a:spcBef>
            </a:pPr>
            <a:r>
              <a:rPr lang="hu-HU" sz="6600" dirty="0">
                <a:solidFill>
                  <a:srgbClr val="000000"/>
                </a:solidFill>
                <a:latin typeface="Times New Roman" panose="02020603050405020304"/>
                <a:ea typeface="Garamond Bold" panose="02020804030307010803"/>
                <a:cs typeface="Garamond Bold" panose="02020804030307010803"/>
                <a:sym typeface="Garamond Bold" panose="02020804030307010803"/>
              </a:rPr>
              <a:t>Támogatás összege: 183 540 327 HUF</a:t>
            </a:r>
            <a:endParaRPr lang="hu-HU" sz="6600" dirty="0">
              <a:solidFill>
                <a:srgbClr val="000000"/>
              </a:solidFill>
              <a:latin typeface="Times New Roman" panose="02020603050405020304"/>
              <a:ea typeface="Garamond Bold" panose="02020804030307010803"/>
              <a:cs typeface="Garamond Bold" panose="02020804030307010803"/>
              <a:sym typeface="Garamond Bold" panose="02020804030307010803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Csoportba foglalás 10"/>
          <p:cNvGrpSpPr/>
          <p:nvPr/>
        </p:nvGrpSpPr>
        <p:grpSpPr>
          <a:xfrm>
            <a:off x="884440" y="6609184"/>
            <a:ext cx="15601389" cy="12231057"/>
            <a:chOff x="348200" y="2600871"/>
            <a:chExt cx="6142237" cy="4815344"/>
          </a:xfrm>
        </p:grpSpPr>
        <p:sp>
          <p:nvSpPr>
            <p:cNvPr id="5" name="Freeform 5"/>
            <p:cNvSpPr/>
            <p:nvPr/>
          </p:nvSpPr>
          <p:spPr>
            <a:xfrm>
              <a:off x="1267557" y="4346832"/>
              <a:ext cx="4303522" cy="3069383"/>
            </a:xfrm>
            <a:custGeom>
              <a:avLst/>
              <a:gdLst/>
              <a:ahLst/>
              <a:cxnLst/>
              <a:rect l="l" t="t" r="r" b="b"/>
              <a:pathLst>
                <a:path w="5354452" h="3552148">
                  <a:moveTo>
                    <a:pt x="0" y="0"/>
                  </a:moveTo>
                  <a:lnTo>
                    <a:pt x="5354452" y="0"/>
                  </a:lnTo>
                  <a:lnTo>
                    <a:pt x="5354452" y="3552148"/>
                  </a:lnTo>
                  <a:lnTo>
                    <a:pt x="0" y="35521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t="-20717" b="-30021"/>
              </a:stretch>
            </a:blipFill>
          </p:spPr>
          <p:txBody>
            <a:bodyPr/>
            <a:lstStyle/>
            <a:p>
              <a:endParaRPr lang="hu-HU" sz="11615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48200" y="2600871"/>
              <a:ext cx="6142237" cy="16836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800"/>
                </a:lnSpc>
              </a:pP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 Bold" panose="02020804030307010803"/>
                </a:rPr>
                <a:t>ROBOTTAKARMÁNY OPTIMALIZÁLÁS</a:t>
              </a:r>
              <a:endParaRPr lang="en-US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endParaRPr>
            </a:p>
            <a:p>
              <a:pPr marL="3124200" lvl="1" indent="-819150">
                <a:lnSpc>
                  <a:spcPts val="10630"/>
                </a:lnSpc>
                <a:buFont typeface="Arial" panose="020B0604020202020204"/>
                <a:buChar char="•"/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I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nnovatív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receptúra</a:t>
              </a:r>
              <a:endParaRPr lang="en-US" sz="5200" dirty="0">
                <a:solidFill>
                  <a:srgbClr val="000000"/>
                </a:solidFill>
                <a:latin typeface="Times New Roman" panose="02020603050405020304"/>
                <a:ea typeface="Garamond Bold" panose="02020804030307010803"/>
                <a:cs typeface="Garamond Bold" panose="02020804030307010803"/>
                <a:sym typeface="Garamond Bold" panose="02020804030307010803"/>
              </a:endParaRPr>
            </a:p>
            <a:p>
              <a:pPr marL="3048000" lvl="1" indent="-819150">
                <a:lnSpc>
                  <a:spcPts val="10630"/>
                </a:lnSpc>
                <a:buFont typeface="Arial" panose="020B0604020202020204"/>
                <a:buChar char="•"/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I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gazolt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tejhozam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ea typeface="Garamond Bold" panose="02020804030307010803"/>
                  <a:cs typeface="Garamond Bold" panose="02020804030307010803"/>
                  <a:sym typeface="Garamond Bold" panose="02020804030307010803"/>
                </a:rPr>
                <a:t>növekedés</a:t>
              </a:r>
              <a:endParaRPr lang="en-US" sz="5200" dirty="0">
                <a:solidFill>
                  <a:srgbClr val="000000"/>
                </a:solidFill>
                <a:latin typeface="Times New Roman" panose="02020603050405020304"/>
                <a:ea typeface="Garamond Bold" panose="02020804030307010803"/>
                <a:cs typeface="Garamond Bold" panose="02020804030307010803"/>
                <a:sym typeface="Garamond Bold" panose="02020804030307010803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343600" y="3956400"/>
            <a:ext cx="7585510" cy="23606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55"/>
              </a:lnSpc>
              <a:spcBef>
                <a:spcPct val="0"/>
              </a:spcBef>
            </a:pP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A P</a:t>
            </a:r>
            <a:r>
              <a:rPr lang="hu-HU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rojekt</a:t>
            </a: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célja</a:t>
            </a:r>
            <a:endParaRPr lang="en-US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11411215" y="10768639"/>
            <a:ext cx="23629423" cy="14472653"/>
            <a:chOff x="4565541" y="4238440"/>
            <a:chExt cx="9302859" cy="5697856"/>
          </a:xfrm>
        </p:grpSpPr>
        <p:sp>
          <p:nvSpPr>
            <p:cNvPr id="4" name="Freeform 4"/>
            <p:cNvSpPr/>
            <p:nvPr/>
          </p:nvSpPr>
          <p:spPr>
            <a:xfrm>
              <a:off x="7076555" y="4238440"/>
              <a:ext cx="4303522" cy="3981526"/>
            </a:xfrm>
            <a:custGeom>
              <a:avLst/>
              <a:gdLst/>
              <a:ahLst/>
              <a:cxnLst/>
              <a:rect l="l" t="t" r="r" b="b"/>
              <a:pathLst>
                <a:path w="4499756" h="4297267">
                  <a:moveTo>
                    <a:pt x="0" y="0"/>
                  </a:moveTo>
                  <a:lnTo>
                    <a:pt x="4499756" y="0"/>
                  </a:lnTo>
                  <a:lnTo>
                    <a:pt x="4499756" y="4297266"/>
                  </a:lnTo>
                  <a:lnTo>
                    <a:pt x="0" y="4297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hu-HU" sz="11615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565541" y="8252675"/>
              <a:ext cx="9302859" cy="16836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800"/>
                </a:lnSpc>
              </a:pP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 Bold" panose="02020804030307010803"/>
                </a:rPr>
                <a:t>NIRS FEJLESZTÉS</a:t>
              </a:r>
              <a:endParaRPr lang="en-US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endParaRPr>
            </a:p>
            <a:p>
              <a:pPr marL="6477000" lvl="1" indent="-819150">
                <a:lnSpc>
                  <a:spcPts val="10630"/>
                </a:lnSpc>
                <a:buFont typeface="Arial" panose="020B0604020202020204"/>
                <a:buChar char="•"/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V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alós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időben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meghatározott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beltartalmi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paraméterek</a:t>
              </a:r>
              <a:endParaRPr lang="en-US" sz="5200" dirty="0">
                <a:solidFill>
                  <a:srgbClr val="000000"/>
                </a:solidFill>
                <a:latin typeface="Times New Roman" panose="02020603050405020304"/>
                <a:sym typeface="Garamond Bold" panose="02020804030307010803"/>
              </a:endParaRPr>
            </a:p>
            <a:p>
              <a:pPr marL="6477000" lvl="1" indent="-819150">
                <a:lnSpc>
                  <a:spcPts val="10630"/>
                </a:lnSpc>
                <a:buFont typeface="Arial" panose="020B0604020202020204"/>
                <a:buChar char="•"/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E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gyedi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fejlesztésű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kalibrációs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modellek</a:t>
              </a:r>
              <a:endParaRPr lang="en-US" sz="5200" dirty="0">
                <a:solidFill>
                  <a:srgbClr val="000000"/>
                </a:solidFill>
                <a:latin typeface="Times New Roman" panose="02020603050405020304"/>
                <a:sym typeface="Garamond Bold" panose="02020804030307010803"/>
              </a:endParaRPr>
            </a:p>
          </p:txBody>
        </p:sp>
      </p:grpSp>
      <p:grpSp>
        <p:nvGrpSpPr>
          <p:cNvPr id="13" name="Csoportba foglalás 12"/>
          <p:cNvGrpSpPr/>
          <p:nvPr/>
        </p:nvGrpSpPr>
        <p:grpSpPr>
          <a:xfrm>
            <a:off x="31305148" y="6505412"/>
            <a:ext cx="13161354" cy="12312940"/>
            <a:chOff x="13500636" y="2551671"/>
            <a:chExt cx="5181600" cy="4847581"/>
          </a:xfrm>
        </p:grpSpPr>
        <p:sp>
          <p:nvSpPr>
            <p:cNvPr id="3" name="Freeform 3"/>
            <p:cNvSpPr/>
            <p:nvPr/>
          </p:nvSpPr>
          <p:spPr>
            <a:xfrm>
              <a:off x="13876115" y="4326766"/>
              <a:ext cx="4430642" cy="3072486"/>
            </a:xfrm>
            <a:custGeom>
              <a:avLst/>
              <a:gdLst/>
              <a:ahLst/>
              <a:cxnLst/>
              <a:rect l="l" t="t" r="r" b="b"/>
              <a:pathLst>
                <a:path w="5327540" h="3882444">
                  <a:moveTo>
                    <a:pt x="0" y="0"/>
                  </a:moveTo>
                  <a:lnTo>
                    <a:pt x="5327540" y="0"/>
                  </a:lnTo>
                  <a:lnTo>
                    <a:pt x="5327540" y="3882444"/>
                  </a:lnTo>
                  <a:lnTo>
                    <a:pt x="0" y="388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hu-HU" sz="11615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500636" y="2551671"/>
              <a:ext cx="5181600" cy="168362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2800"/>
                </a:lnSpc>
              </a:pP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 Bold" panose="02020804030307010803"/>
                </a:rPr>
                <a:t>E-ORR VIZSGÁLATOK</a:t>
              </a:r>
              <a:endParaRPr lang="en-US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endParaRPr>
            </a:p>
            <a:p>
              <a:pPr marL="3581400" lvl="1" indent="-819150">
                <a:lnSpc>
                  <a:spcPts val="10630"/>
                </a:lnSpc>
                <a:buFont typeface="Arial" panose="020B0604020202020204"/>
                <a:buChar char="•"/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O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bjektív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aroma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analízis</a:t>
              </a:r>
              <a:endParaRPr lang="en-US" sz="5200" dirty="0">
                <a:solidFill>
                  <a:srgbClr val="000000"/>
                </a:solidFill>
                <a:latin typeface="Times New Roman" panose="02020603050405020304"/>
                <a:sym typeface="Garamond Bold" panose="02020804030307010803"/>
              </a:endParaRPr>
            </a:p>
            <a:p>
              <a:pPr marL="3581400" lvl="1" indent="-819150">
                <a:lnSpc>
                  <a:spcPts val="10630"/>
                </a:lnSpc>
                <a:buFont typeface="Arial" panose="020B0604020202020204"/>
                <a:buChar char="•"/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P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reventív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/>
                  <a:sym typeface="Garamond Bold" panose="02020804030307010803"/>
                </a:rPr>
                <a:t>minőségkontroll</a:t>
              </a:r>
              <a:endParaRPr lang="en-US" sz="5200" dirty="0">
                <a:solidFill>
                  <a:srgbClr val="000000"/>
                </a:solidFill>
                <a:latin typeface="Times New Roman" panose="02020603050405020304"/>
                <a:sym typeface="Garamond Bold" panose="02020804030307010803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343600" y="3956400"/>
            <a:ext cx="46394199" cy="3238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00"/>
              </a:lnSpc>
              <a:spcBef>
                <a:spcPct val="0"/>
              </a:spcBef>
            </a:pP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A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kísérleti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munka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az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Emődi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Mezőgazdasági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Zrt.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tejelő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telepén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zajlott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két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alvállalkozó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 </a:t>
            </a: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bevonásával</a:t>
            </a:r>
            <a:r>
              <a:rPr lang="en-US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.</a:t>
            </a:r>
            <a:endParaRPr lang="en-US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</p:txBody>
      </p:sp>
      <p:grpSp>
        <p:nvGrpSpPr>
          <p:cNvPr id="14" name="Csoportba foglalás 13"/>
          <p:cNvGrpSpPr/>
          <p:nvPr/>
        </p:nvGrpSpPr>
        <p:grpSpPr>
          <a:xfrm>
            <a:off x="4473976" y="9790906"/>
            <a:ext cx="18512741" cy="10045222"/>
            <a:chOff x="2133600" y="3047699"/>
            <a:chExt cx="7288431" cy="3954785"/>
          </a:xfrm>
        </p:grpSpPr>
        <p:sp>
          <p:nvSpPr>
            <p:cNvPr id="3" name="TextBox 3"/>
            <p:cNvSpPr txBox="1"/>
            <p:nvPr/>
          </p:nvSpPr>
          <p:spPr>
            <a:xfrm>
              <a:off x="2688043" y="5169217"/>
              <a:ext cx="6733988" cy="183326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🌾 Teljes körű mintavételezés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🧪 Kémiai laboratóriumi vizsgálatok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📊 Adatbázis biztosítása a fejlesztésekhez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⚙️ Takarmányreceptúrák optimalizálása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</p:txBody>
        </p:sp>
        <p:pic>
          <p:nvPicPr>
            <p:cNvPr id="11" name="Kép 10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600" y="3047699"/>
              <a:ext cx="5368201" cy="1879827"/>
            </a:xfrm>
            <a:prstGeom prst="rect">
              <a:avLst/>
            </a:prstGeom>
          </p:spPr>
        </p:pic>
      </p:grpSp>
      <p:grpSp>
        <p:nvGrpSpPr>
          <p:cNvPr id="9" name="Csoportba foglalás 8"/>
          <p:cNvGrpSpPr/>
          <p:nvPr/>
        </p:nvGrpSpPr>
        <p:grpSpPr>
          <a:xfrm>
            <a:off x="27403053" y="9033057"/>
            <a:ext cx="16247833" cy="11872610"/>
            <a:chOff x="9757593" y="3051612"/>
            <a:chExt cx="6396741" cy="4674224"/>
          </a:xfrm>
        </p:grpSpPr>
        <p:sp>
          <p:nvSpPr>
            <p:cNvPr id="7" name="TextBox 3"/>
            <p:cNvSpPr txBox="1"/>
            <p:nvPr/>
          </p:nvSpPr>
          <p:spPr>
            <a:xfrm>
              <a:off x="10073991" y="5153905"/>
              <a:ext cx="6080343" cy="257193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hu-HU" sz="8130" b="1" dirty="0">
                  <a:latin typeface="Garamond" panose="02020404030301010803"/>
                </a:rPr>
                <a:t> </a:t>
              </a: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🔬 NIRS </a:t>
              </a:r>
              <a:r>
                <a:rPr lang="hu-HU" sz="5200" dirty="0" err="1">
                  <a:solidFill>
                    <a:srgbClr val="000000"/>
                  </a:solidFill>
                  <a:latin typeface="Times New Roman" panose="02020603050405020304"/>
                </a:rPr>
                <a:t>spektrometriás</a:t>
              </a: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 vizsgálatok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🧠 Kalibrációs modellek fejlesztése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📈 Napi rutinban használható eredmények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👃 Elektronikus orr alkalmazása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  <a:p>
              <a:pPr>
                <a:lnSpc>
                  <a:spcPct val="150000"/>
                </a:lnSpc>
              </a:pPr>
              <a:r>
                <a:rPr lang="hu-HU" sz="5200" dirty="0">
                  <a:solidFill>
                    <a:srgbClr val="000000"/>
                  </a:solidFill>
                  <a:latin typeface="Times New Roman" panose="02020603050405020304"/>
                </a:rPr>
                <a:t>🌱 Takarmányminőség jellemzése</a:t>
              </a:r>
              <a:endParaRPr lang="hu-HU" sz="5200" dirty="0">
                <a:solidFill>
                  <a:srgbClr val="000000"/>
                </a:solidFill>
                <a:latin typeface="Times New Roman" panose="02020603050405020304"/>
              </a:endParaRPr>
            </a:p>
          </p:txBody>
        </p:sp>
        <p:pic>
          <p:nvPicPr>
            <p:cNvPr id="8" name="Kép 7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7593" y="3051612"/>
              <a:ext cx="3844375" cy="1872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2343600" y="3956400"/>
            <a:ext cx="38500247" cy="3238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00"/>
              </a:lnSpc>
              <a:spcBef>
                <a:spcPct val="0"/>
              </a:spcBef>
            </a:pP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A cég a Vitafort Zrt.-vel együttműködésben a következő kísérleteket tervezte meg és hajtotta végre:</a:t>
            </a:r>
            <a:endParaRPr lang="hu-HU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</p:txBody>
      </p:sp>
      <p:grpSp>
        <p:nvGrpSpPr>
          <p:cNvPr id="12" name="Csoportba foglalás 11"/>
          <p:cNvGrpSpPr/>
          <p:nvPr/>
        </p:nvGrpSpPr>
        <p:grpSpPr>
          <a:xfrm>
            <a:off x="30258957" y="9547048"/>
            <a:ext cx="15828603" cy="11596612"/>
            <a:chOff x="11912891" y="3757500"/>
            <a:chExt cx="6231691" cy="4565564"/>
          </a:xfrm>
        </p:grpSpPr>
        <p:sp>
          <p:nvSpPr>
            <p:cNvPr id="5" name="Freeform 5"/>
            <p:cNvSpPr/>
            <p:nvPr/>
          </p:nvSpPr>
          <p:spPr>
            <a:xfrm>
              <a:off x="12800337" y="3757500"/>
              <a:ext cx="4456800" cy="2772000"/>
            </a:xfrm>
            <a:custGeom>
              <a:avLst/>
              <a:gdLst/>
              <a:ahLst/>
              <a:cxnLst/>
              <a:rect l="l" t="t" r="r" b="b"/>
              <a:pathLst>
                <a:path w="4179622" h="2432201">
                  <a:moveTo>
                    <a:pt x="0" y="0"/>
                  </a:moveTo>
                  <a:lnTo>
                    <a:pt x="4179623" y="0"/>
                  </a:lnTo>
                  <a:lnTo>
                    <a:pt x="4179623" y="2432201"/>
                  </a:lnTo>
                  <a:lnTo>
                    <a:pt x="0" y="2432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"/>
              <a:stretch>
                <a:fillRect l="-5626" t="-19059" b="-2025"/>
              </a:stretch>
            </a:blipFill>
          </p:spPr>
          <p:txBody>
            <a:bodyPr/>
            <a:lstStyle/>
            <a:p>
              <a:endParaRPr lang="hu-HU" sz="11615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1912891" y="6743700"/>
              <a:ext cx="6231691" cy="15793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3. TOXINKÖTŐ HATÁSÚ </a:t>
              </a:r>
              <a:endPara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" panose="02020404030301010803"/>
              </a:endParaRPr>
            </a:p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takarmánykiegészítő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vizsgálata</a:t>
              </a:r>
              <a:r>
                <a:rPr lang="en-US" sz="7595" dirty="0">
                  <a:solidFill>
                    <a:srgbClr val="000000"/>
                  </a:solidFill>
                  <a:latin typeface="Garamond" panose="02020404030301010803"/>
                  <a:ea typeface="Garamond" panose="02020404030301010803"/>
                  <a:cs typeface="Garamond" panose="02020404030301010803"/>
                  <a:sym typeface="Garamond" panose="02020404030301010803"/>
                </a:rPr>
                <a:t>;</a:t>
              </a:r>
              <a:endParaRPr lang="hu-HU" sz="7595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endParaRPr>
            </a:p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en-US" sz="7595" dirty="0">
                  <a:solidFill>
                    <a:srgbClr val="000000"/>
                  </a:solidFill>
                  <a:latin typeface="Garamond" panose="02020404030301010803"/>
                  <a:ea typeface="Garamond" panose="02020404030301010803"/>
                  <a:cs typeface="Garamond" panose="02020404030301010803"/>
                  <a:sym typeface="Garamond" panose="02020404030301010803"/>
                </a:rPr>
                <a:t> </a:t>
              </a: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2025.01.26 – 2025.02.17.</a:t>
              </a:r>
              <a:endParaRPr lang="en-US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" panose="02020404030301010803"/>
              </a:endParaRPr>
            </a:p>
          </p:txBody>
        </p:sp>
      </p:grpSp>
      <p:grpSp>
        <p:nvGrpSpPr>
          <p:cNvPr id="11" name="Csoportba foglalás 10"/>
          <p:cNvGrpSpPr/>
          <p:nvPr/>
        </p:nvGrpSpPr>
        <p:grpSpPr>
          <a:xfrm>
            <a:off x="17193064" y="9547047"/>
            <a:ext cx="12123358" cy="12877497"/>
            <a:chOff x="6768874" y="3757500"/>
            <a:chExt cx="4772943" cy="5069846"/>
          </a:xfrm>
        </p:grpSpPr>
        <p:sp>
          <p:nvSpPr>
            <p:cNvPr id="3" name="Freeform 3"/>
            <p:cNvSpPr/>
            <p:nvPr/>
          </p:nvSpPr>
          <p:spPr>
            <a:xfrm>
              <a:off x="6915600" y="3757500"/>
              <a:ext cx="4456800" cy="2772000"/>
            </a:xfrm>
            <a:custGeom>
              <a:avLst/>
              <a:gdLst/>
              <a:ahLst/>
              <a:cxnLst/>
              <a:rect l="l" t="t" r="r" b="b"/>
              <a:pathLst>
                <a:path w="4145694" h="2612673">
                  <a:moveTo>
                    <a:pt x="0" y="0"/>
                  </a:moveTo>
                  <a:lnTo>
                    <a:pt x="4145694" y="0"/>
                  </a:lnTo>
                  <a:lnTo>
                    <a:pt x="4145694" y="2612674"/>
                  </a:lnTo>
                  <a:lnTo>
                    <a:pt x="0" y="26126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3292" t="-11134" b="-8860"/>
              </a:stretch>
            </a:blipFill>
          </p:spPr>
          <p:txBody>
            <a:bodyPr/>
            <a:lstStyle/>
            <a:p>
              <a:endParaRPr lang="hu-HU" sz="11615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768874" y="6705262"/>
              <a:ext cx="4772943" cy="212208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2. OREGÁNÓ TARTALMÚ </a:t>
              </a:r>
              <a:endPara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" panose="02020404030301010803"/>
              </a:endParaRPr>
            </a:p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takarmánykiegészítő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vizsgálata</a:t>
              </a:r>
              <a:r>
                <a:rPr lang="en-US" sz="7595" dirty="0">
                  <a:solidFill>
                    <a:srgbClr val="000000"/>
                  </a:solidFill>
                  <a:latin typeface="Garamond" panose="02020404030301010803"/>
                  <a:ea typeface="Garamond" panose="02020404030301010803"/>
                  <a:cs typeface="Garamond" panose="02020404030301010803"/>
                  <a:sym typeface="Garamond" panose="02020404030301010803"/>
                </a:rPr>
                <a:t>;</a:t>
              </a:r>
              <a:endParaRPr lang="hu-HU" sz="7595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endParaRPr>
            </a:p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hu-HU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1. </a:t>
              </a: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2024.</a:t>
              </a:r>
              <a:r>
                <a:rPr lang="hu-HU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09.01. – 2024.10.06.</a:t>
              </a:r>
              <a:endPara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" panose="02020404030301010803"/>
              </a:endParaRPr>
            </a:p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hu-HU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2. 2024.10.15. – 2024.12.26</a:t>
              </a:r>
              <a:r>
                <a:rPr lang="hu-HU" sz="8130" dirty="0">
                  <a:solidFill>
                    <a:srgbClr val="000000"/>
                  </a:solidFill>
                  <a:latin typeface="Garamond" panose="02020404030301010803"/>
                  <a:ea typeface="Garamond" panose="02020404030301010803"/>
                  <a:cs typeface="Garamond" panose="02020404030301010803"/>
                  <a:sym typeface="Garamond" panose="02020404030301010803"/>
                </a:rPr>
                <a:t>.</a:t>
              </a:r>
              <a:endParaRPr lang="en-US" sz="7595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endParaRPr>
            </a:p>
          </p:txBody>
        </p:sp>
      </p:grpSp>
      <p:grpSp>
        <p:nvGrpSpPr>
          <p:cNvPr id="10" name="Csoportba foglalás 9"/>
          <p:cNvGrpSpPr/>
          <p:nvPr/>
        </p:nvGrpSpPr>
        <p:grpSpPr>
          <a:xfrm>
            <a:off x="2322592" y="9532754"/>
            <a:ext cx="12387157" cy="11610899"/>
            <a:chOff x="914400" y="3751875"/>
            <a:chExt cx="4876800" cy="4571189"/>
          </a:xfrm>
        </p:grpSpPr>
        <p:sp>
          <p:nvSpPr>
            <p:cNvPr id="4" name="Freeform 4"/>
            <p:cNvSpPr/>
            <p:nvPr/>
          </p:nvSpPr>
          <p:spPr>
            <a:xfrm>
              <a:off x="1146526" y="3751875"/>
              <a:ext cx="4457689" cy="2783250"/>
            </a:xfrm>
            <a:custGeom>
              <a:avLst/>
              <a:gdLst/>
              <a:ahLst/>
              <a:cxnLst/>
              <a:rect l="l" t="t" r="r" b="b"/>
              <a:pathLst>
                <a:path w="4145694" h="2614983">
                  <a:moveTo>
                    <a:pt x="0" y="0"/>
                  </a:moveTo>
                  <a:lnTo>
                    <a:pt x="4145694" y="0"/>
                  </a:lnTo>
                  <a:lnTo>
                    <a:pt x="4145694" y="2614983"/>
                  </a:lnTo>
                  <a:lnTo>
                    <a:pt x="0" y="26149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7679" t="-14615" r="-1420"/>
              </a:stretch>
            </a:blipFill>
          </p:spPr>
          <p:txBody>
            <a:bodyPr/>
            <a:lstStyle/>
            <a:p>
              <a:endParaRPr lang="hu-HU" sz="11615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14400" y="6743700"/>
              <a:ext cx="4876800" cy="157936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1306195" indent="-1306195" algn="ctr">
                <a:lnSpc>
                  <a:spcPts val="10630"/>
                </a:lnSpc>
                <a:spcBef>
                  <a:spcPct val="0"/>
                </a:spcBef>
                <a:buAutoNum type="arabicPeriod"/>
              </a:pP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HUMINSAV TARTALMÚ </a:t>
              </a:r>
              <a:endPara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" panose="02020404030301010803"/>
              </a:endParaRPr>
            </a:p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takarmánykiegészítő</a:t>
              </a:r>
              <a:r>
                <a:rPr lang="en-US" sz="5200" dirty="0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 </a:t>
              </a:r>
              <a:r>
                <a:rPr lang="en-US" sz="5200" dirty="0" err="1">
                  <a:solidFill>
                    <a:srgbClr val="000000"/>
                  </a:solidFill>
                  <a:latin typeface="Times New Roman" panose="02020603050405020304" pitchFamily="18" charset="0"/>
                  <a:ea typeface="Garamond" panose="02020404030301010803"/>
                  <a:cs typeface="Times New Roman" panose="02020603050405020304" pitchFamily="18" charset="0"/>
                  <a:sym typeface="Garamond" panose="02020404030301010803"/>
                </a:rPr>
                <a:t>vizsgálata</a:t>
              </a:r>
              <a:endParaRPr lang="hu-HU" sz="7595" dirty="0">
                <a:solidFill>
                  <a:srgbClr val="000000"/>
                </a:solidFill>
                <a:latin typeface="Garamond" panose="02020404030301010803"/>
                <a:ea typeface="Garamond" panose="02020404030301010803"/>
                <a:cs typeface="Garamond" panose="02020404030301010803"/>
                <a:sym typeface="Garamond" panose="02020404030301010803"/>
              </a:endParaRPr>
            </a:p>
            <a:p>
              <a:pPr algn="ctr">
                <a:lnSpc>
                  <a:spcPts val="10630"/>
                </a:lnSpc>
                <a:spcBef>
                  <a:spcPct val="0"/>
                </a:spcBef>
              </a:pP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2024.</a:t>
              </a:r>
              <a:r>
                <a:rPr lang="hu-HU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01.0</a:t>
              </a: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2.</a:t>
              </a:r>
              <a:r>
                <a:rPr lang="hu-HU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 - </a:t>
              </a: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2024.</a:t>
              </a:r>
              <a:r>
                <a:rPr lang="hu-HU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05.0</a:t>
              </a:r>
              <a:r>
                <a:rPr lang="en-US" sz="5200" dirty="0">
                  <a:solidFill>
                    <a:srgbClr val="003399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Garamond" panose="02020404030301010803"/>
                </a:rPr>
                <a:t>3. </a:t>
              </a:r>
              <a:endParaRPr lang="en-US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" panose="02020404030301010803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3032919" y="7700289"/>
            <a:ext cx="39774386" cy="7769753"/>
          </a:xfrm>
          <a:custGeom>
            <a:avLst/>
            <a:gdLst/>
            <a:ahLst/>
            <a:cxnLst/>
            <a:rect l="l" t="t" r="r" b="b"/>
            <a:pathLst>
              <a:path w="17267275" h="3737301">
                <a:moveTo>
                  <a:pt x="0" y="0"/>
                </a:moveTo>
                <a:lnTo>
                  <a:pt x="17267275" y="0"/>
                </a:lnTo>
                <a:lnTo>
                  <a:pt x="17267275" y="3737301"/>
                </a:lnTo>
                <a:lnTo>
                  <a:pt x="0" y="3737301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  <p:txBody>
          <a:bodyPr/>
          <a:lstStyle/>
          <a:p>
            <a:endParaRPr lang="hu-HU" sz="11615" dirty="0"/>
          </a:p>
        </p:txBody>
      </p:sp>
      <p:sp>
        <p:nvSpPr>
          <p:cNvPr id="4" name="TextBox 4"/>
          <p:cNvSpPr txBox="1"/>
          <p:nvPr/>
        </p:nvSpPr>
        <p:spPr>
          <a:xfrm>
            <a:off x="2343600" y="3956400"/>
            <a:ext cx="26063919" cy="35525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190"/>
              </a:lnSpc>
              <a:spcBef>
                <a:spcPct val="0"/>
              </a:spcBef>
            </a:pP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Huminsav tartalmú takarmánykiegészítő vizsgálata</a:t>
            </a:r>
            <a:endParaRPr lang="hu-HU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  <a:p>
            <a:pPr algn="ctr">
              <a:lnSpc>
                <a:spcPts val="14190"/>
              </a:lnSpc>
              <a:spcBef>
                <a:spcPct val="0"/>
              </a:spcBef>
            </a:pP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2024.01.02. - 2024.05.03.</a:t>
            </a:r>
            <a:endParaRPr lang="hu-HU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5928519" y="16297849"/>
            <a:ext cx="15925800" cy="6755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🐄 ÁTLAGOS ÁLLATLÉTSZÁM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Kontroll: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91,41 tehén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95,18 tehén</a:t>
            </a: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endParaRPr lang="hu-HU" sz="6605" b="1" dirty="0">
              <a:latin typeface="Garamond" panose="02020404030301010803" pitchFamily="18" charset="0"/>
            </a:endParaRPr>
          </a:p>
          <a:p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🥛  ÖSSZES TEJTERMELÉS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4 396,62 l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93415" lvl="2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magasabb érték ➡️ nagyobb állatlétszám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endParaRPr lang="hu-HU" sz="6095" dirty="0"/>
          </a:p>
        </p:txBody>
      </p:sp>
      <p:sp>
        <p:nvSpPr>
          <p:cNvPr id="9" name="TextBox 5"/>
          <p:cNvSpPr txBox="1"/>
          <p:nvPr/>
        </p:nvSpPr>
        <p:spPr>
          <a:xfrm>
            <a:off x="27725199" y="15803850"/>
            <a:ext cx="14626920" cy="7363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🐄 EGY TEHÉNRE JUTÓ ÁTLAGOS TEJHOZAM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Gyakorlatilag azonos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🧈BELTARTALMI PARAMÉTEREK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Közel azonos értékek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⏱️KÉRŐDZÉSSEL TÖLTÖTT IDŐ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Nincs számottevő különbség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🤖FEJŐROBOTTÁP FELVÉTEL 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Gyakorlatilag azonos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5"/>
          <p:cNvSpPr txBox="1"/>
          <p:nvPr/>
        </p:nvSpPr>
        <p:spPr>
          <a:xfrm>
            <a:off x="8548590" y="24192706"/>
            <a:ext cx="29354659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kontroll és kísérleti szakaszokban nem jelentkezett számottevő különbség az állatok teljesítményében </a:t>
            </a: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3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10685552">
            <a:off x="35580867" y="277333"/>
            <a:ext cx="10992408" cy="9358006"/>
          </a:xfrm>
          <a:custGeom>
            <a:avLst/>
            <a:gdLst/>
            <a:ahLst/>
            <a:cxnLst/>
            <a:rect l="l" t="t" r="r" b="b"/>
            <a:pathLst>
              <a:path w="4327690" h="3684229">
                <a:moveTo>
                  <a:pt x="0" y="0"/>
                </a:moveTo>
                <a:lnTo>
                  <a:pt x="4327690" y="0"/>
                </a:lnTo>
                <a:lnTo>
                  <a:pt x="4327690" y="3684228"/>
                </a:lnTo>
                <a:lnTo>
                  <a:pt x="0" y="368422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alphaModFix amt="20000"/>
            </a:blip>
            <a:stretch>
              <a:fillRect l="-25706" t="-19828" r="-19552" b="-10489"/>
            </a:stretch>
          </a:blipFill>
        </p:spPr>
        <p:txBody>
          <a:bodyPr/>
          <a:lstStyle/>
          <a:p>
            <a:endParaRPr lang="hu-HU" sz="11615"/>
          </a:p>
        </p:txBody>
      </p:sp>
      <p:sp>
        <p:nvSpPr>
          <p:cNvPr id="5" name="Freeform 5"/>
          <p:cNvSpPr/>
          <p:nvPr/>
        </p:nvSpPr>
        <p:spPr>
          <a:xfrm>
            <a:off x="31916806" y="4956334"/>
            <a:ext cx="13090073" cy="11388366"/>
          </a:xfrm>
          <a:custGeom>
            <a:avLst/>
            <a:gdLst/>
            <a:ahLst/>
            <a:cxnLst/>
            <a:rect l="l" t="t" r="r" b="b"/>
            <a:pathLst>
              <a:path w="5153537" h="4483578">
                <a:moveTo>
                  <a:pt x="0" y="0"/>
                </a:moveTo>
                <a:lnTo>
                  <a:pt x="5153537" y="0"/>
                </a:lnTo>
                <a:lnTo>
                  <a:pt x="5153537" y="4483577"/>
                </a:lnTo>
                <a:lnTo>
                  <a:pt x="0" y="4483577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  <a:effectLst>
            <a:reflection endPos="0" dir="5400000" sy="-100000" algn="bl" rotWithShape="0"/>
          </a:effectLst>
        </p:spPr>
        <p:txBody>
          <a:bodyPr/>
          <a:lstStyle/>
          <a:p>
            <a:endParaRPr lang="hu-HU" sz="11615"/>
          </a:p>
        </p:txBody>
      </p:sp>
      <p:sp>
        <p:nvSpPr>
          <p:cNvPr id="6" name="TextBox 6"/>
          <p:cNvSpPr txBox="1"/>
          <p:nvPr/>
        </p:nvSpPr>
        <p:spPr>
          <a:xfrm>
            <a:off x="2343600" y="3956400"/>
            <a:ext cx="34311560" cy="3148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410"/>
              </a:lnSpc>
              <a:spcBef>
                <a:spcPct val="0"/>
              </a:spcBef>
            </a:pP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Oregánó tartalmú takarmánykiegészítő hatásának vizsgálata</a:t>
            </a:r>
            <a:endParaRPr lang="hu-HU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  <a:p>
            <a:pPr>
              <a:lnSpc>
                <a:spcPts val="12410"/>
              </a:lnSpc>
              <a:spcBef>
                <a:spcPct val="0"/>
              </a:spcBef>
            </a:pP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-Szakaszok összesítése-</a:t>
            </a:r>
            <a:endParaRPr lang="hu-HU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3337583" y="7386186"/>
            <a:ext cx="39776672" cy="7772453"/>
          </a:xfrm>
          <a:custGeom>
            <a:avLst/>
            <a:gdLst/>
            <a:ahLst/>
            <a:cxnLst/>
            <a:rect l="l" t="t" r="r" b="b"/>
            <a:pathLst>
              <a:path w="16523014" h="3619551">
                <a:moveTo>
                  <a:pt x="0" y="0"/>
                </a:moveTo>
                <a:lnTo>
                  <a:pt x="16523014" y="0"/>
                </a:lnTo>
                <a:lnTo>
                  <a:pt x="16523014" y="3619551"/>
                </a:lnTo>
                <a:lnTo>
                  <a:pt x="0" y="36195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hu-HU" sz="11615"/>
          </a:p>
        </p:txBody>
      </p:sp>
      <p:sp>
        <p:nvSpPr>
          <p:cNvPr id="7" name="TextBox 5"/>
          <p:cNvSpPr txBox="1"/>
          <p:nvPr/>
        </p:nvSpPr>
        <p:spPr>
          <a:xfrm>
            <a:off x="4327198" y="15639002"/>
            <a:ext cx="17088826" cy="65396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🐄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Átlagos állatlétszám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Kontroll: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 tehén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 tehén</a:t>
            </a: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🥛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Összes tejtermelés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1 885 l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93415" lvl="2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magasabb érték ➡️ nagyobb állatlétszám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endParaRPr lang="hu-HU" sz="6095" dirty="0"/>
          </a:p>
        </p:txBody>
      </p:sp>
      <p:sp>
        <p:nvSpPr>
          <p:cNvPr id="9" name="TextBox 5"/>
          <p:cNvSpPr txBox="1"/>
          <p:nvPr/>
        </p:nvSpPr>
        <p:spPr>
          <a:xfrm>
            <a:off x="27581862" y="15639002"/>
            <a:ext cx="12704144" cy="7579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6605" dirty="0"/>
              <a:t>🐄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tehénre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jutó átlagos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tejhozam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45,95 l</a:t>
            </a: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🧈Beltartalmi paraméterek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Enyhe eltérés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⏱️Kérődzéssel töltött idő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590,11 Sec</a:t>
            </a: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🤖Fejőrobottáp felvétel 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8,7 kg/tehén</a:t>
            </a: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5"/>
          <p:cNvSpPr txBox="1"/>
          <p:nvPr/>
        </p:nvSpPr>
        <p:spPr>
          <a:xfrm>
            <a:off x="18185398" y="23875144"/>
            <a:ext cx="10081041" cy="800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200" b="1" u="sng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Kísérleti csoport jobb teljesítmény</a:t>
            </a:r>
            <a:endParaRPr lang="hu-HU" sz="5200" b="1" u="sng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959297" y="16335245"/>
            <a:ext cx="41648693" cy="9084842"/>
          </a:xfrm>
          <a:custGeom>
            <a:avLst/>
            <a:gdLst/>
            <a:ahLst/>
            <a:cxnLst/>
            <a:rect l="l" t="t" r="r" b="b"/>
            <a:pathLst>
              <a:path w="16397011" h="3576685">
                <a:moveTo>
                  <a:pt x="0" y="0"/>
                </a:moveTo>
                <a:lnTo>
                  <a:pt x="16397011" y="0"/>
                </a:lnTo>
                <a:lnTo>
                  <a:pt x="16397011" y="3576685"/>
                </a:lnTo>
                <a:lnTo>
                  <a:pt x="0" y="3576685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  <p:txBody>
          <a:bodyPr/>
          <a:lstStyle/>
          <a:p>
            <a:endParaRPr lang="hu-HU" sz="11615"/>
          </a:p>
        </p:txBody>
      </p:sp>
      <p:sp>
        <p:nvSpPr>
          <p:cNvPr id="4" name="Freeform 4"/>
          <p:cNvSpPr/>
          <p:nvPr/>
        </p:nvSpPr>
        <p:spPr>
          <a:xfrm>
            <a:off x="-875412" y="8990586"/>
            <a:ext cx="20241327" cy="10095363"/>
          </a:xfrm>
          <a:custGeom>
            <a:avLst/>
            <a:gdLst/>
            <a:ahLst/>
            <a:cxnLst/>
            <a:rect l="l" t="t" r="r" b="b"/>
            <a:pathLst>
              <a:path w="7968972" h="3974525">
                <a:moveTo>
                  <a:pt x="0" y="0"/>
                </a:moveTo>
                <a:lnTo>
                  <a:pt x="7968971" y="0"/>
                </a:lnTo>
                <a:lnTo>
                  <a:pt x="7968971" y="3974524"/>
                </a:lnTo>
                <a:lnTo>
                  <a:pt x="0" y="39745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u-HU" sz="11615"/>
          </a:p>
        </p:txBody>
      </p:sp>
      <p:sp>
        <p:nvSpPr>
          <p:cNvPr id="5" name="TextBox 5"/>
          <p:cNvSpPr txBox="1"/>
          <p:nvPr/>
        </p:nvSpPr>
        <p:spPr>
          <a:xfrm>
            <a:off x="2343600" y="3956400"/>
            <a:ext cx="34088857" cy="31486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2410"/>
              </a:lnSpc>
              <a:spcBef>
                <a:spcPct val="0"/>
              </a:spcBef>
            </a:pP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Toxinkötő hatású takarmánykiegészítő hatásának vizsgálata</a:t>
            </a:r>
            <a:endParaRPr lang="hu-HU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  <a:p>
            <a:pPr>
              <a:lnSpc>
                <a:spcPts val="12410"/>
              </a:lnSpc>
              <a:spcBef>
                <a:spcPct val="0"/>
              </a:spcBef>
            </a:pPr>
            <a:r>
              <a:rPr lang="hu-HU" sz="9100" b="1" dirty="0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2025.01.26 – 2025.02.17.</a:t>
            </a:r>
            <a:endParaRPr lang="hu-HU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43600" y="7181931"/>
            <a:ext cx="26691903" cy="11758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630"/>
              </a:lnSpc>
              <a:spcBef>
                <a:spcPct val="0"/>
              </a:spcBef>
            </a:pP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Garamond" panose="02020404030301010803"/>
              </a:rPr>
              <a:t>TÖBBFÉLE GYÓGYNÖVÉNYI EREDETŰ HATÓANYAGOT TARTALMAZÓ KÉSZÍTMÉNY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Garamond" panose="02020404030301010803"/>
            </a:endParaRPr>
          </a:p>
        </p:txBody>
      </p:sp>
      <p:sp>
        <p:nvSpPr>
          <p:cNvPr id="9" name="TextBox 5"/>
          <p:cNvSpPr txBox="1"/>
          <p:nvPr/>
        </p:nvSpPr>
        <p:spPr>
          <a:xfrm>
            <a:off x="18653919" y="9080392"/>
            <a:ext cx="11400086" cy="73398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🐄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ÁTLAGOS ÁLLATLÉTSZÁM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Kontroll: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53,13 tehén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45,65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tehén</a:t>
            </a: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endParaRPr lang="hu-HU" sz="5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🥛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ÖSSZES TEJTERMELÉS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Kontroll: 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2 041,27 l </a:t>
            </a: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193415" lvl="2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magasabb érték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➡️ nagyobb állatlétszám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endParaRPr lang="hu-HU" sz="6095" dirty="0"/>
          </a:p>
        </p:txBody>
      </p:sp>
      <p:sp>
        <p:nvSpPr>
          <p:cNvPr id="10" name="TextBox 5"/>
          <p:cNvSpPr txBox="1"/>
          <p:nvPr/>
        </p:nvSpPr>
        <p:spPr>
          <a:xfrm>
            <a:off x="31323840" y="9080392"/>
            <a:ext cx="15070359" cy="73635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🐄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TEHÉNRE JUTÓ ÁTLAGOS TEJHOZAM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Kísérleti: Enyhe többlet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🧈BELTARTALMI</a:t>
            </a:r>
            <a:r>
              <a:rPr lang="hu-HU" sz="5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PARAMÉTEREK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Közel azonos értékek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⏱️KÉRŐDZÉSSEL TÖLTÖTT IDŐ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spcAft>
                <a:spcPts val="2540"/>
              </a:spcAft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Kísérleti 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1"/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🤖FEJŐROBOTTÁP FELVÉTEL 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0" lvl="1" indent="-871220">
              <a:buFont typeface="Arial" panose="020B0604020202020204" pitchFamily="34" charset="0"/>
              <a:buChar char="•"/>
            </a:pPr>
            <a:r>
              <a:rPr lang="hu-HU" sz="5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Gyakorlatilag azonos</a:t>
            </a:r>
            <a:endParaRPr lang="hu-HU" sz="5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826820" y="6488252"/>
            <a:ext cx="16018884" cy="222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🚀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TEJELŐ SZARVASMARHATARTÁS MODERNIZÁCIÓJÁNAK ELŐSEGÍTÉSE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343600" y="3956400"/>
            <a:ext cx="7731356" cy="1533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3120"/>
              </a:lnSpc>
              <a:spcBef>
                <a:spcPct val="0"/>
              </a:spcBef>
            </a:pPr>
            <a:r>
              <a:rPr lang="en-US" sz="91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Garamond Bold" panose="02020804030307010803"/>
              </a:rPr>
              <a:t>Összegzés</a:t>
            </a:r>
            <a:endParaRPr lang="en-US" sz="9100" b="1" dirty="0">
              <a:latin typeface="Times New Roman" panose="02020603050405020304" pitchFamily="18" charset="0"/>
              <a:cs typeface="Times New Roman" panose="02020603050405020304" pitchFamily="18" charset="0"/>
              <a:sym typeface="Garamond Bold" panose="02020804030307010803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2804319" y="6637786"/>
            <a:ext cx="16889111" cy="222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📊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PRECÍZIÓS TAKARMÁNYOZÁSI ÉS DIAGNOSZTIKAI RENDSZER FEJLESZTÉSE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5239327" y="10363823"/>
            <a:ext cx="11111984" cy="222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🐄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ÁLLOMÁNY EGÉSZSÉGI ÁLLAPOTÁNAK JAVÍTÁSA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548401" y="15586938"/>
            <a:ext cx="15434591" cy="222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📈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TERMELÉSI HATÉKONYSÁG ÉS TAKARMÁNYOZÁSI BIZTONSÁG NÖVELÉSE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30100528" y="10580174"/>
            <a:ext cx="14083332" cy="222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💻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DIGITÁLIS ÁLLATTARTÁS ÉS PRECÍZIÓS MEZŐGAZDASÁG TÁMOGATÁSA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28483719" y="16543025"/>
            <a:ext cx="17104528" cy="3400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🔬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NIR ÉS E-ORR ALAPÚ HELYSZÍNI TAKARMÁNYVIZSGÁLATI MÓDSZEREK KIDOLGOZÁSA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23803801" y="21536998"/>
            <a:ext cx="15243945" cy="222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🧠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INTELLIGENS DÖNTÉSTÁMOGATÓ RENDSZER ALAPJAINAK MEGTEREMTÉSE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3"/>
          <p:cNvSpPr txBox="1"/>
          <p:nvPr/>
        </p:nvSpPr>
        <p:spPr>
          <a:xfrm>
            <a:off x="3862246" y="22167679"/>
            <a:ext cx="17420917" cy="2220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b="1" dirty="0">
                <a:latin typeface="Garamond" panose="02020404030301010803" pitchFamily="18" charset="0"/>
              </a:rPr>
              <a:t>🌱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ÁLLOMÁNY EGÉSZSÉGÉNEK ÉS TERMELÉSÉNEK HOSSZÚ TÁVÚ TÁMOGATÁSA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3"/>
          <p:cNvSpPr txBox="1"/>
          <p:nvPr/>
        </p:nvSpPr>
        <p:spPr>
          <a:xfrm>
            <a:off x="16778205" y="12108031"/>
            <a:ext cx="11111984" cy="34008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210"/>
              </a:lnSpc>
            </a:pPr>
            <a:r>
              <a:rPr lang="hu-HU" sz="9145" dirty="0"/>
              <a:t>🌿</a:t>
            </a:r>
            <a:r>
              <a:rPr lang="hu-HU" sz="9145" b="1" dirty="0">
                <a:latin typeface="Garamond" panose="02020404030301010803" pitchFamily="18" charset="0"/>
              </a:rPr>
              <a:t> </a:t>
            </a:r>
            <a:r>
              <a:rPr lang="hu-HU" sz="5200" dirty="0">
                <a:solidFill>
                  <a:srgbClr val="00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OREGÁNÓ KIEGÉSZÍTÉST TARTALMAZÓ ROBOTTÁP ÉS KOMPLEMENTER PMR</a:t>
            </a:r>
            <a:endParaRPr lang="hu-HU" sz="52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lap.png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" y="2927"/>
            <a:ext cx="46444256" cy="2612915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709" y="2929"/>
            <a:ext cx="46428436" cy="53384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55322" y="17762557"/>
            <a:ext cx="23406425" cy="2161455"/>
          </a:xfrm>
          <a:prstGeom prst="rect">
            <a:avLst/>
          </a:prstGeom>
          <a:noFill/>
        </p:spPr>
        <p:txBody>
          <a:bodyPr wrap="square" lIns="464468" tIns="232234" rIns="464468" bIns="232234" rtlCol="0">
            <a:spAutoFit/>
          </a:bodyPr>
          <a:lstStyle/>
          <a:p>
            <a:r>
              <a:rPr lang="hu-HU" sz="1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Köszönjük a figyelmet!</a:t>
            </a:r>
            <a:endParaRPr lang="en-US" sz="1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Asset 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80541" y="22198904"/>
            <a:ext cx="2582494" cy="21300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3396</Words>
  <Application>WPS Presentation</Application>
  <PresentationFormat>Egyéni</PresentationFormat>
  <Paragraphs>147</Paragraphs>
  <Slides>9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SimSun</vt:lpstr>
      <vt:lpstr>Wingdings</vt:lpstr>
      <vt:lpstr>Times New Roman</vt:lpstr>
      <vt:lpstr>Garamond Bold</vt:lpstr>
      <vt:lpstr>Times New Roman MT Bold</vt:lpstr>
      <vt:lpstr>Times New Roman</vt:lpstr>
      <vt:lpstr>Arial</vt:lpstr>
      <vt:lpstr>Garamond</vt:lpstr>
      <vt:lpstr>Garamond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GINOP_PLUSZ-2.1.1-21-2022-00059</dc:title>
  <dc:creator/>
  <cp:lastModifiedBy>emodi</cp:lastModifiedBy>
  <cp:revision>3</cp:revision>
  <dcterms:created xsi:type="dcterms:W3CDTF">2006-08-16T00:00:00Z</dcterms:created>
  <dcterms:modified xsi:type="dcterms:W3CDTF">2026-06-10T10:03:02Z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E4A66AC2ED28444A8AA83784D95F9DBB_12</vt:lpwstr>
  </property>
  <property fmtid="{D5CDD505-2E9C-101B-9397-08002B2CF9AE}" pid="3" name="KSOProductBuildVer">
    <vt:lpwstr>1033-12.2.0.23131</vt:lpwstr>
  </property>
</Properties>
</file>