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64" r:id="rId5"/>
    <p:sldId id="265" r:id="rId6"/>
    <p:sldId id="272" r:id="rId7"/>
    <p:sldId id="259" r:id="rId8"/>
    <p:sldId id="258" r:id="rId9"/>
    <p:sldId id="267" r:id="rId10"/>
    <p:sldId id="261" r:id="rId11"/>
    <p:sldId id="274" r:id="rId12"/>
    <p:sldId id="269" r:id="rId13"/>
    <p:sldId id="275" r:id="rId14"/>
    <p:sldId id="276" r:id="rId15"/>
    <p:sldId id="277" r:id="rId16"/>
    <p:sldId id="278" r:id="rId17"/>
    <p:sldId id="279" r:id="rId18"/>
    <p:sldId id="263" r:id="rId19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F0F04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" d="100"/>
          <a:sy n="16" d="100"/>
        </p:scale>
        <p:origin x="78" y="1038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ownloads\Em&#337;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ownloads\Em&#337;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ownloads\Em&#337;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Munka1!$J$2</c:f>
              <c:strCache>
                <c:ptCount val="1"/>
                <c:pt idx="0">
                  <c:v>Átlag lsz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Munka1!$A$3:$A$22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Munka1!$J$3:$J$22</c:f>
              <c:numCache>
                <c:formatCode>General</c:formatCode>
                <c:ptCount val="20"/>
                <c:pt idx="0">
                  <c:v>307</c:v>
                </c:pt>
                <c:pt idx="1">
                  <c:v>283</c:v>
                </c:pt>
                <c:pt idx="2">
                  <c:v>341</c:v>
                </c:pt>
                <c:pt idx="3">
                  <c:v>346</c:v>
                </c:pt>
                <c:pt idx="4">
                  <c:v>354</c:v>
                </c:pt>
                <c:pt idx="5">
                  <c:v>324</c:v>
                </c:pt>
                <c:pt idx="6">
                  <c:v>336</c:v>
                </c:pt>
                <c:pt idx="7">
                  <c:v>320</c:v>
                </c:pt>
                <c:pt idx="8">
                  <c:v>327</c:v>
                </c:pt>
                <c:pt idx="9">
                  <c:v>355</c:v>
                </c:pt>
                <c:pt idx="10">
                  <c:v>366</c:v>
                </c:pt>
                <c:pt idx="11">
                  <c:v>351</c:v>
                </c:pt>
                <c:pt idx="12">
                  <c:v>355</c:v>
                </c:pt>
                <c:pt idx="13">
                  <c:v>346</c:v>
                </c:pt>
                <c:pt idx="14">
                  <c:v>349</c:v>
                </c:pt>
                <c:pt idx="15">
                  <c:v>377</c:v>
                </c:pt>
                <c:pt idx="16">
                  <c:v>385</c:v>
                </c:pt>
                <c:pt idx="17">
                  <c:v>411</c:v>
                </c:pt>
                <c:pt idx="18">
                  <c:v>423</c:v>
                </c:pt>
                <c:pt idx="19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5-4C98-BCBC-B4B5EE0E3721}"/>
            </c:ext>
          </c:extLst>
        </c:ser>
        <c:ser>
          <c:idx val="1"/>
          <c:order val="1"/>
          <c:tx>
            <c:strRef>
              <c:f>Munka1!$K$2</c:f>
              <c:strCache>
                <c:ptCount val="1"/>
                <c:pt idx="0">
                  <c:v>Lakt zár db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Munka1!$A$3:$A$22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Munka1!$K$3:$K$22</c:f>
              <c:numCache>
                <c:formatCode>General</c:formatCode>
                <c:ptCount val="20"/>
                <c:pt idx="0">
                  <c:v>247</c:v>
                </c:pt>
                <c:pt idx="1">
                  <c:v>213</c:v>
                </c:pt>
                <c:pt idx="2">
                  <c:v>288</c:v>
                </c:pt>
                <c:pt idx="3">
                  <c:v>212</c:v>
                </c:pt>
                <c:pt idx="4">
                  <c:v>269</c:v>
                </c:pt>
                <c:pt idx="5">
                  <c:v>242</c:v>
                </c:pt>
                <c:pt idx="6">
                  <c:v>252</c:v>
                </c:pt>
                <c:pt idx="7">
                  <c:v>267</c:v>
                </c:pt>
                <c:pt idx="8">
                  <c:v>241</c:v>
                </c:pt>
                <c:pt idx="9">
                  <c:v>267</c:v>
                </c:pt>
                <c:pt idx="10">
                  <c:v>275</c:v>
                </c:pt>
                <c:pt idx="11">
                  <c:v>259</c:v>
                </c:pt>
                <c:pt idx="12">
                  <c:v>266</c:v>
                </c:pt>
                <c:pt idx="13">
                  <c:v>270</c:v>
                </c:pt>
                <c:pt idx="14">
                  <c:v>261</c:v>
                </c:pt>
                <c:pt idx="15">
                  <c:v>316</c:v>
                </c:pt>
                <c:pt idx="16">
                  <c:v>310</c:v>
                </c:pt>
                <c:pt idx="17">
                  <c:v>351</c:v>
                </c:pt>
                <c:pt idx="18">
                  <c:v>359</c:v>
                </c:pt>
                <c:pt idx="19">
                  <c:v>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95-4C98-BCBC-B4B5EE0E3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3695040"/>
        <c:axId val="943711840"/>
      </c:lineChart>
      <c:catAx>
        <c:axId val="94369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3711840"/>
        <c:crosses val="autoZero"/>
        <c:auto val="1"/>
        <c:lblAlgn val="ctr"/>
        <c:lblOffset val="100"/>
        <c:noMultiLvlLbl val="0"/>
      </c:catAx>
      <c:valAx>
        <c:axId val="94371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369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Munka1!$M$2</c:f>
              <c:strCache>
                <c:ptCount val="1"/>
                <c:pt idx="0">
                  <c:v>Zárás kg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Munka1!$A$3:$A$22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Munka1!$M$3:$M$22</c:f>
              <c:numCache>
                <c:formatCode>General</c:formatCode>
                <c:ptCount val="20"/>
                <c:pt idx="0">
                  <c:v>7326</c:v>
                </c:pt>
                <c:pt idx="1">
                  <c:v>8148</c:v>
                </c:pt>
                <c:pt idx="2">
                  <c:v>7839</c:v>
                </c:pt>
                <c:pt idx="3">
                  <c:v>8368</c:v>
                </c:pt>
                <c:pt idx="4">
                  <c:v>8749</c:v>
                </c:pt>
                <c:pt idx="5">
                  <c:v>9383</c:v>
                </c:pt>
                <c:pt idx="6">
                  <c:v>9182</c:v>
                </c:pt>
                <c:pt idx="7">
                  <c:v>8709</c:v>
                </c:pt>
                <c:pt idx="8">
                  <c:v>9488</c:v>
                </c:pt>
                <c:pt idx="9">
                  <c:v>9353</c:v>
                </c:pt>
                <c:pt idx="10">
                  <c:v>9328</c:v>
                </c:pt>
                <c:pt idx="11">
                  <c:v>10496</c:v>
                </c:pt>
                <c:pt idx="12">
                  <c:v>9935</c:v>
                </c:pt>
                <c:pt idx="13">
                  <c:v>10799</c:v>
                </c:pt>
                <c:pt idx="14">
                  <c:v>10937</c:v>
                </c:pt>
                <c:pt idx="15">
                  <c:v>10957</c:v>
                </c:pt>
                <c:pt idx="16">
                  <c:v>10920</c:v>
                </c:pt>
                <c:pt idx="17">
                  <c:v>10343</c:v>
                </c:pt>
                <c:pt idx="18">
                  <c:v>11628</c:v>
                </c:pt>
                <c:pt idx="19">
                  <c:v>12436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8B-4B51-B93B-F6A37C390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3737760"/>
        <c:axId val="943738720"/>
      </c:lineChart>
      <c:catAx>
        <c:axId val="9437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3738720"/>
        <c:crosses val="autoZero"/>
        <c:auto val="1"/>
        <c:lblAlgn val="ctr"/>
        <c:lblOffset val="100"/>
        <c:noMultiLvlLbl val="0"/>
      </c:catAx>
      <c:valAx>
        <c:axId val="94373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373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El</a:t>
            </a:r>
            <a:r>
              <a:rPr lang="hu-HU"/>
              <a:t>vi éves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Munka1!$O$2</c:f>
              <c:strCache>
                <c:ptCount val="1"/>
                <c:pt idx="0">
                  <c:v>Elvi éves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Munka1!$A$3:$A$22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Munka1!$O$3:$O$22</c:f>
              <c:numCache>
                <c:formatCode>General</c:formatCode>
                <c:ptCount val="20"/>
                <c:pt idx="0">
                  <c:v>2249082</c:v>
                </c:pt>
                <c:pt idx="1">
                  <c:v>2305884</c:v>
                </c:pt>
                <c:pt idx="2">
                  <c:v>2673099</c:v>
                </c:pt>
                <c:pt idx="3">
                  <c:v>2895328</c:v>
                </c:pt>
                <c:pt idx="4">
                  <c:v>3097146</c:v>
                </c:pt>
                <c:pt idx="5">
                  <c:v>3040092</c:v>
                </c:pt>
                <c:pt idx="6">
                  <c:v>3085152</c:v>
                </c:pt>
                <c:pt idx="7">
                  <c:v>2786880</c:v>
                </c:pt>
                <c:pt idx="8">
                  <c:v>3102576</c:v>
                </c:pt>
                <c:pt idx="9">
                  <c:v>3320315</c:v>
                </c:pt>
                <c:pt idx="10">
                  <c:v>3414048</c:v>
                </c:pt>
                <c:pt idx="11">
                  <c:v>3684096</c:v>
                </c:pt>
                <c:pt idx="12">
                  <c:v>3526925</c:v>
                </c:pt>
                <c:pt idx="13">
                  <c:v>3736454</c:v>
                </c:pt>
                <c:pt idx="14">
                  <c:v>3817013</c:v>
                </c:pt>
                <c:pt idx="15">
                  <c:v>4130789</c:v>
                </c:pt>
                <c:pt idx="16">
                  <c:v>4204200</c:v>
                </c:pt>
                <c:pt idx="17">
                  <c:v>4250973</c:v>
                </c:pt>
                <c:pt idx="18">
                  <c:v>4918644</c:v>
                </c:pt>
                <c:pt idx="19">
                  <c:v>5123632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C0-4116-B75B-5F726DB91C26}"/>
            </c:ext>
          </c:extLst>
        </c:ser>
        <c:ser>
          <c:idx val="1"/>
          <c:order val="1"/>
          <c:tx>
            <c:strRef>
              <c:f>Munka1!$A$3</c:f>
              <c:strCache>
                <c:ptCount val="1"/>
                <c:pt idx="0">
                  <c:v>2004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Munka1!$A$3:$A$22</c:f>
              <c:numCache>
                <c:formatCode>General</c:formatCode>
                <c:ptCount val="2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</c:numCache>
            </c:numRef>
          </c:cat>
          <c:val>
            <c:numRef>
              <c:f>Munka1!$A$4:$A$22</c:f>
              <c:numCache>
                <c:formatCode>General</c:formatCode>
                <c:ptCount val="19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C0-4116-B75B-5F726DB91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0171056"/>
        <c:axId val="1070172496"/>
      </c:lineChart>
      <c:catAx>
        <c:axId val="107017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70172496"/>
        <c:crosses val="autoZero"/>
        <c:auto val="1"/>
        <c:lblAlgn val="ctr"/>
        <c:lblOffset val="100"/>
        <c:noMultiLvlLbl val="0"/>
      </c:catAx>
      <c:valAx>
        <c:axId val="107017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7017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08320" y="11747059"/>
            <a:ext cx="33491680" cy="5085727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GINOP-PLUSZ-2.1.1-21.2022.00059 Kutatás-fejlesztés Emődön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5427" y="23289718"/>
            <a:ext cx="13763511" cy="250040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Hanyicska</a:t>
            </a:r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Csaba</a:t>
            </a:r>
          </a:p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Emődi Mezőgazdasági Zrt.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85429" y="17762455"/>
            <a:ext cx="23410248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Emődi Mezőgazdasági Zrt.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2402" y="4241599"/>
            <a:ext cx="25089598" cy="296206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Zrt. 1950-ben alakult „Emőd és Vidéke Földműves Szövetkezet” néven. </a:t>
            </a:r>
          </a:p>
          <a:p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Emődi Mezőgazdasági Rt. 1999-től működik ezen a néven. Fő tevékenységként már az alapításkor a tejelő szarvasmarha tenyésztést jelölték ki</a:t>
            </a:r>
            <a:endParaRPr lang="en-US" sz="5400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4095" y="8602868"/>
            <a:ext cx="19354927" cy="1234842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állomány mai létszám adatai:</a:t>
            </a:r>
            <a:endParaRPr lang="it-IT" sz="5400" b="1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Tehén: 449 db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Üsző: 523 db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Húsmarha: 59 db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Napi megtermelt tej: 16500-17000 kg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Zsír: 3,8 %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Fehérje: 3,6 %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Szomatikus sejtszám: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kb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200000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Lely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Astronaut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A5 fejőrobot  illetve 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db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Triolet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etető automata látja el a teheneket. </a:t>
            </a:r>
          </a:p>
          <a:p>
            <a:pPr algn="just">
              <a:lnSpc>
                <a:spcPct val="12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Dolgozói létszám: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kb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fő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Kép 6" descr="A képen épület, kültéri, ég, tábl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421F99E-76BF-E0B3-E086-BCEC8ACEA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9200" y="8480819"/>
            <a:ext cx="12458700" cy="15825916"/>
          </a:xfrm>
          <a:prstGeom prst="rect">
            <a:avLst/>
          </a:prstGeom>
        </p:spPr>
      </p:pic>
      <p:pic>
        <p:nvPicPr>
          <p:cNvPr id="10" name="Kép 9" descr="A képen szöveg, embléma, Grafika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A7EE7C2-6764-153E-2245-C799ADC29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7597" y="2546540"/>
            <a:ext cx="11864503" cy="391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0E11B844-D81A-EE25-C179-648692693A31}"/>
              </a:ext>
            </a:extLst>
          </p:cNvPr>
          <p:cNvSpPr txBox="1"/>
          <p:nvPr/>
        </p:nvSpPr>
        <p:spPr>
          <a:xfrm>
            <a:off x="16767968" y="2640350"/>
            <a:ext cx="15274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LÉTSZÁM IDŐBENI VÁLTOZÁSA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11D312F-64EF-7227-83E0-1394F47EF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131" y="5483224"/>
            <a:ext cx="2279531" cy="177457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011270D-7F65-0E20-3B71-3F24F7FF7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515" y="4809500"/>
            <a:ext cx="5982603" cy="18382911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1FDA828-CF74-481B-DDEC-14356C0B65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944802"/>
              </p:ext>
            </p:extLst>
          </p:nvPr>
        </p:nvGraphicFramePr>
        <p:xfrm>
          <a:off x="17895728" y="4809500"/>
          <a:ext cx="26681272" cy="18382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49781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CD526C29-B1C9-B23F-70C8-8D0CEEDB1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612" y="4262976"/>
            <a:ext cx="2572598" cy="19416825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2E95DBA9-88AE-3E2F-CB3F-BA3C30BB3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437" y="5063077"/>
            <a:ext cx="2034175" cy="18616725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1F0FBEBD-A458-04EF-CAD6-C3410E331F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483868"/>
              </p:ext>
            </p:extLst>
          </p:nvPr>
        </p:nvGraphicFramePr>
        <p:xfrm>
          <a:off x="15316200" y="3771900"/>
          <a:ext cx="26669999" cy="1912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451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6CA59E08-3BF9-8438-D9BD-A1193E47D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339" y="6365368"/>
            <a:ext cx="3163161" cy="1836153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0FE8740-D2DF-67F8-8674-A3FEA35AC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452" y="7086599"/>
            <a:ext cx="2405887" cy="17640301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8E5892A2-9144-324F-6DD1-490B20AD32C2}"/>
              </a:ext>
            </a:extLst>
          </p:cNvPr>
          <p:cNvSpPr txBox="1"/>
          <p:nvPr/>
        </p:nvSpPr>
        <p:spPr>
          <a:xfrm>
            <a:off x="18573948" y="2853489"/>
            <a:ext cx="10915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ÉVES MEGTERMELT TEJ</a:t>
            </a:r>
            <a:endParaRPr lang="hu-H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849067D-113F-B755-5807-4187163260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226123"/>
              </p:ext>
            </p:extLst>
          </p:nvPr>
        </p:nvGraphicFramePr>
        <p:xfrm>
          <a:off x="16710818" y="5981700"/>
          <a:ext cx="27880568" cy="15047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3412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A3384-9DDF-FD78-B177-88D6B8D6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7849CB-AF50-AB4F-B769-1DF44B630761}"/>
              </a:ext>
            </a:extLst>
          </p:cNvPr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sset 5.png">
            <a:extLst>
              <a:ext uri="{FF2B5EF4-FFF2-40B4-BE49-F238E27FC236}">
                <a16:creationId xmlns:a16="http://schemas.microsoft.com/office/drawing/2014/main" id="{E70BDBAD-A1D2-E596-55F1-8A31BA186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6" name="Picture 5" descr="Asset 4.png">
            <a:extLst>
              <a:ext uri="{FF2B5EF4-FFF2-40B4-BE49-F238E27FC236}">
                <a16:creationId xmlns:a16="http://schemas.microsoft.com/office/drawing/2014/main" id="{B57F83A2-19B1-BE86-D3C7-5E55A5DC2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676" y="0"/>
            <a:ext cx="5322164" cy="26133425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0BF2D24C-5FAF-6C2E-1C99-1005B6D1BF36}"/>
              </a:ext>
            </a:extLst>
          </p:cNvPr>
          <p:cNvSpPr txBox="1"/>
          <p:nvPr/>
        </p:nvSpPr>
        <p:spPr>
          <a:xfrm>
            <a:off x="6429375" y="11573996"/>
            <a:ext cx="23526750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 látszik a sz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ámokból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951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8CB1C0E5-49C2-8169-E56F-0C273E3CE3F7}"/>
              </a:ext>
            </a:extLst>
          </p:cNvPr>
          <p:cNvSpPr txBox="1"/>
          <p:nvPr/>
        </p:nvSpPr>
        <p:spPr>
          <a:xfrm>
            <a:off x="25431750" y="3929805"/>
            <a:ext cx="19354927" cy="847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LAKTÁCIÓS TERMELÉS</a:t>
            </a:r>
            <a:endParaRPr lang="it-IT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2004-2013-as átlag: 8654 kg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2014-2023-as átlag: 10778 kg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2023-as év: 12436 kg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2004-2013-ról 2014-2023-ra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24,53 %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létszámnövekedés</a:t>
            </a:r>
          </a:p>
          <a:p>
            <a:pPr marL="685800" indent="-685800" algn="just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2004-2013-ról 2023-ra: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43,69 %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növekedést mutatott</a:t>
            </a:r>
          </a:p>
          <a:p>
            <a:endParaRPr lang="hu-HU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617001C-E6C4-E60E-C04F-9BF595CAF4F8}"/>
              </a:ext>
            </a:extLst>
          </p:cNvPr>
          <p:cNvSpPr txBox="1"/>
          <p:nvPr/>
        </p:nvSpPr>
        <p:spPr>
          <a:xfrm>
            <a:off x="16725900" y="14490418"/>
            <a:ext cx="17411700" cy="790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TERMELT TEJ</a:t>
            </a:r>
            <a:endParaRPr lang="it-IT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2004-2013-as átlag: 2855555 kg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2014-2023-as átlag: 4080677 kg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2023-as év: 5123632 kg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2004-2013-ról 2014-2023-ra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43 %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létszámnövekedés</a:t>
            </a:r>
          </a:p>
          <a:p>
            <a:pPr marL="685800" indent="-685800" algn="just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2004-2013-ról 2023-ra: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80 %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növekedést mutatott</a:t>
            </a:r>
          </a:p>
          <a:p>
            <a:endParaRPr lang="hu-HU" sz="5400" dirty="0"/>
          </a:p>
        </p:txBody>
      </p:sp>
      <p:sp>
        <p:nvSpPr>
          <p:cNvPr id="4" name="TextBox 6"/>
          <p:cNvSpPr txBox="1"/>
          <p:nvPr/>
        </p:nvSpPr>
        <p:spPr>
          <a:xfrm>
            <a:off x="2198562" y="3929805"/>
            <a:ext cx="19354927" cy="10354029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LÉTSZÁM</a:t>
            </a:r>
            <a:endParaRPr lang="it-IT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2004-2013-as átlag: 329,3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2014-2023-as átlag: 377,5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2023-as év: 412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algn="just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2004-2013-ról 2014-2023-ra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14,63 %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létszámnövekedés</a:t>
            </a:r>
          </a:p>
          <a:p>
            <a:pPr marL="685800" indent="-685800" algn="just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2004-2013-ról 2023-ra: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25,11 %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növekedést mutatott</a:t>
            </a: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Ábra 5" descr="Sávdiagram növekvő tendenciával egyszínű kitöltéssel">
            <a:extLst>
              <a:ext uri="{FF2B5EF4-FFF2-40B4-BE49-F238E27FC236}">
                <a16:creationId xmlns:a16="http://schemas.microsoft.com/office/drawing/2014/main" id="{A539225A-DBEF-BCFC-7FAE-A181FC844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8562" y="15140039"/>
            <a:ext cx="7063581" cy="706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8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sset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83" y="0"/>
            <a:ext cx="46451838" cy="2613342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386BE929-382E-511D-4B07-ACE5F7000062}"/>
              </a:ext>
            </a:extLst>
          </p:cNvPr>
          <p:cNvSpPr txBox="1"/>
          <p:nvPr/>
        </p:nvSpPr>
        <p:spPr>
          <a:xfrm>
            <a:off x="13316673" y="16518026"/>
            <a:ext cx="45870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LÉTSZÁM</a:t>
            </a:r>
          </a:p>
        </p:txBody>
      </p:sp>
      <p:pic>
        <p:nvPicPr>
          <p:cNvPr id="8" name="Ábra 7" descr="Íj és nyíl egyszínű kitöltéssel">
            <a:extLst>
              <a:ext uri="{FF2B5EF4-FFF2-40B4-BE49-F238E27FC236}">
                <a16:creationId xmlns:a16="http://schemas.microsoft.com/office/drawing/2014/main" id="{B159EF50-A722-7778-19C6-5DC013A6A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42056" y="11208934"/>
            <a:ext cx="5322163" cy="5322163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12EFE0B9-3064-C51C-D555-E5C54551F030}"/>
              </a:ext>
            </a:extLst>
          </p:cNvPr>
          <p:cNvSpPr txBox="1"/>
          <p:nvPr/>
        </p:nvSpPr>
        <p:spPr>
          <a:xfrm>
            <a:off x="26350119" y="8482451"/>
            <a:ext cx="1072710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TERMELÉS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1C8B854B-7C47-F570-0989-58384FE6FDAB}"/>
              </a:ext>
            </a:extLst>
          </p:cNvPr>
          <p:cNvSpPr txBox="1"/>
          <p:nvPr/>
        </p:nvSpPr>
        <p:spPr>
          <a:xfrm>
            <a:off x="12276136" y="21443049"/>
            <a:ext cx="217932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ami nem sérülhet: a tehenek kiszolgálása</a:t>
            </a:r>
          </a:p>
        </p:txBody>
      </p:sp>
      <p:pic>
        <p:nvPicPr>
          <p:cNvPr id="14" name="Ábra 13" descr="Felkiáltójel egyszínű kitöltéssel">
            <a:extLst>
              <a:ext uri="{FF2B5EF4-FFF2-40B4-BE49-F238E27FC236}">
                <a16:creationId xmlns:a16="http://schemas.microsoft.com/office/drawing/2014/main" id="{F3EBF49A-5893-2D6E-8200-5924FBA39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63658" y="19357042"/>
            <a:ext cx="3578723" cy="357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79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51837" cy="26133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57DC49-0DCD-CF17-8EE3-BD6EAFEB0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9669" y="2988034"/>
            <a:ext cx="11194523" cy="2696983"/>
          </a:xfrm>
        </p:spPr>
        <p:txBody>
          <a:bodyPr anchor="ctr">
            <a:normAutofit/>
          </a:bodyPr>
          <a:lstStyle/>
          <a:p>
            <a:r>
              <a:rPr lang="hu-HU" sz="9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6C86C8A-53CA-6AF2-428A-69F3C5FBD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477" y="7584430"/>
            <a:ext cx="20323430" cy="14365515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Probléma:</a:t>
            </a:r>
          </a:p>
          <a:p>
            <a:pPr>
              <a:lnSpc>
                <a:spcPct val="9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Tömegtakarmány nem homogén 	 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évjáratonként, 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kazlonként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kazlon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belül</a:t>
            </a:r>
          </a:p>
          <a:p>
            <a:pPr>
              <a:lnSpc>
                <a:spcPct val="90000"/>
              </a:lnSpc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Takarmányok közötti különbségek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Két nyíl: </a:t>
            </a: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beltartalom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(kémia)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NIRS </a:t>
            </a: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Másik nyílhoz: mikrobiológia (érzékszervi) 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E-ORR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Adatbázis képzés !!!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Digitalizált döntéstámogatás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Beavatkozási lehetőségek (etethető-e , kell-e korrekció)</a:t>
            </a: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hu-HU" sz="6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968139" lvl="3" indent="0">
              <a:lnSpc>
                <a:spcPct val="90000"/>
              </a:lnSpc>
              <a:buNone/>
            </a:pPr>
            <a:endParaRPr lang="hu-HU" sz="6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 descr="A képen pajta, haszonállat, emlős, tehén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B59C14B-3551-E376-E1AD-AD33190AA8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05" r="31319"/>
          <a:stretch/>
        </p:blipFill>
        <p:spPr>
          <a:xfrm>
            <a:off x="26128385" y="-41482"/>
            <a:ext cx="20323456" cy="26174907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0673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24095" y="3484803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Bázisképzéshez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4095" y="8181956"/>
            <a:ext cx="22611474" cy="1053337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Folyamatos mintavételezés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Kémiai és digitális vizsgálatok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Helyi, érzékszervi vizsgálatok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Adott takarmánytétel lekövetése</a:t>
            </a:r>
          </a:p>
          <a:p>
            <a:pPr marL="3179963" lvl="1" indent="-857250">
              <a:buFont typeface="Arial" panose="020B0604020202020204" pitchFamily="34" charset="0"/>
              <a:buChar char="•"/>
            </a:pPr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Termelés kg-ra, zsírra, fehérjére gyakorolt hatás</a:t>
            </a:r>
          </a:p>
          <a:p>
            <a:pPr marL="3179963" lvl="1" indent="-857250">
              <a:buFont typeface="Arial" panose="020B0604020202020204" pitchFamily="34" charset="0"/>
              <a:buChar char="•"/>
            </a:pPr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Tehén viselkedésére gyakorolt hatás (fekvési idő, kérődzés, rágásszám, trágya minősége, általános eü. állapota)</a:t>
            </a:r>
          </a:p>
          <a:p>
            <a:pPr marL="3179963" lvl="1" indent="-857250">
              <a:buFont typeface="Arial" panose="020B0604020202020204" pitchFamily="34" charset="0"/>
              <a:buChar char="•"/>
            </a:pPr>
            <a:endParaRPr lang="sk-SK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79963" lvl="1" indent="-857250">
              <a:buFont typeface="Arial" panose="020B0604020202020204" pitchFamily="34" charset="0"/>
              <a:buChar char="•"/>
            </a:pPr>
            <a:endParaRPr lang="sk-SK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Statisztikai elemzés</a:t>
            </a:r>
          </a:p>
          <a:p>
            <a:pPr lvl="1"/>
            <a:r>
              <a:rPr lang="sk-SK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Gazdaságossági elemzés</a:t>
            </a:r>
          </a:p>
          <a:p>
            <a:pPr marL="3179963" lvl="1" indent="-857250">
              <a:buFont typeface="Arial" panose="020B0604020202020204" pitchFamily="34" charset="0"/>
              <a:buChar char="•"/>
            </a:pP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38E31CD-4003-9BCB-FFB6-3004CA440D10}"/>
              </a:ext>
            </a:extLst>
          </p:cNvPr>
          <p:cNvSpPr txBox="1"/>
          <p:nvPr/>
        </p:nvSpPr>
        <p:spPr>
          <a:xfrm>
            <a:off x="26441400" y="8181956"/>
            <a:ext cx="133350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Folyamatos monitorozás!</a:t>
            </a:r>
          </a:p>
        </p:txBody>
      </p:sp>
      <p:pic>
        <p:nvPicPr>
          <p:cNvPr id="4" name="Kép 3" descr="A képen személy, szalma, kültéri, etet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A10AC6B-EB0B-7D48-4E91-A06E60D01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0800" y="12194284"/>
            <a:ext cx="14325600" cy="95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9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5EA3F-F113-EC22-3714-7D2DEDFCB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5F3485-E378-00CF-6CE4-D53F2DE78E9A}"/>
              </a:ext>
            </a:extLst>
          </p:cNvPr>
          <p:cNvSpPr/>
          <p:nvPr/>
        </p:nvSpPr>
        <p:spPr>
          <a:xfrm>
            <a:off x="0" y="0"/>
            <a:ext cx="46451838" cy="2613342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4543" tIns="232271" rIns="464543" bIns="232271"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sset 5.png">
            <a:extLst>
              <a:ext uri="{FF2B5EF4-FFF2-40B4-BE49-F238E27FC236}">
                <a16:creationId xmlns:a16="http://schemas.microsoft.com/office/drawing/2014/main" id="{C3B2A41A-F405-78DE-FE3E-880DACB57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6" name="Picture 5" descr="Asset 4.png">
            <a:extLst>
              <a:ext uri="{FF2B5EF4-FFF2-40B4-BE49-F238E27FC236}">
                <a16:creationId xmlns:a16="http://schemas.microsoft.com/office/drawing/2014/main" id="{B23CEE02-4806-F101-AE55-AD679F0BC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9676" y="0"/>
            <a:ext cx="5322164" cy="26133425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F9B3A442-2763-B7FE-348F-CEEB6832F47C}"/>
              </a:ext>
            </a:extLst>
          </p:cNvPr>
          <p:cNvSpPr txBox="1"/>
          <p:nvPr/>
        </p:nvSpPr>
        <p:spPr>
          <a:xfrm>
            <a:off x="9172575" y="10789165"/>
            <a:ext cx="2352675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takarmányozási kísérletek</a:t>
            </a:r>
            <a:endParaRPr lang="cs-CZ" sz="1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99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6" y="0"/>
            <a:ext cx="46440225" cy="26133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keverék, borsszem, fekete-fehé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D940082-DC3B-5742-4743-E79D681684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4" b="4317"/>
          <a:stretch/>
        </p:blipFill>
        <p:spPr>
          <a:xfrm>
            <a:off x="9610242" y="10"/>
            <a:ext cx="36841587" cy="261334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28157093" cy="26133425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5E7AE60-BA9E-CD2F-D147-1728AEF11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922" y="7332783"/>
            <a:ext cx="14562640" cy="14262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MELASZ ALAPÚ HUMINSAVAS KÉSZÍTMÉNY TESZTELÉSE, KI-BE KAPCSOLÁSOS MÓDSZERREL:</a:t>
            </a: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módszer lényege: időbeni elhatárolás az etetések között</a:t>
            </a:r>
          </a:p>
          <a:p>
            <a:pPr marL="0" indent="0"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 hétig eszik – 2 hétig nem eszik</a:t>
            </a:r>
          </a:p>
          <a:p>
            <a:pPr marL="0" indent="0">
              <a:buNone/>
            </a:pPr>
            <a:r>
              <a:rPr lang="hu-H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Huminsav</a:t>
            </a: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első sorban bélegészségre gyakorolt hatását vizsgáltuk</a:t>
            </a:r>
          </a:p>
          <a:p>
            <a:pPr marL="0" indent="0">
              <a:buNone/>
            </a:pPr>
            <a:endParaRPr lang="hu-H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45426" lvl="2" indent="0">
              <a:buNone/>
            </a:pPr>
            <a:endParaRPr lang="hu-H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3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6" y="0"/>
            <a:ext cx="46440225" cy="26133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fűszernövény, növény, kültéri, zöld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607170F-3DC5-0934-307C-8C87DCAB20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01" r="16501"/>
          <a:stretch/>
        </p:blipFill>
        <p:spPr>
          <a:xfrm>
            <a:off x="9610242" y="10"/>
            <a:ext cx="36841587" cy="261334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28157093" cy="26133425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94F127-5BA4-BF5E-AEF4-30077C98C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3113" y="8742483"/>
            <a:ext cx="14562640" cy="14262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ROBOTPELLETES KÍSÉRLET, OREGÁNÓ KÉSZÍTMÉNNYEL, KÍSÉRLETI-KONTROLL MÓDSZERREL</a:t>
            </a:r>
            <a:endParaRPr lang="hu-H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módszer lényege: Jászlon minden állat ugyanazt kapja, robotban a kísérleti és kontroll állatok eltérő takarmányt kapnak</a:t>
            </a:r>
          </a:p>
          <a:p>
            <a:pPr marL="0" indent="0">
              <a:buNone/>
            </a:pPr>
            <a:endParaRPr lang="hu-H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45426" lvl="2" indent="0">
              <a:buNone/>
            </a:pPr>
            <a:endParaRPr lang="hu-H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45426" lvl="2" indent="0">
              <a:buNone/>
            </a:pPr>
            <a:endParaRPr lang="hu-HU" sz="7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7600" dirty="0"/>
          </a:p>
        </p:txBody>
      </p:sp>
    </p:spTree>
    <p:extLst>
      <p:ext uri="{BB962C8B-B14F-4D97-AF65-F5344CB8AC3E}">
        <p14:creationId xmlns:p14="http://schemas.microsoft.com/office/powerpoint/2010/main" val="2028642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6" y="0"/>
            <a:ext cx="46440225" cy="26133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zöldség, talaj, kültéri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C5FCF7C-2437-6317-284E-DA4A695308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394" b="12671"/>
          <a:stretch/>
        </p:blipFill>
        <p:spPr>
          <a:xfrm>
            <a:off x="9610242" y="10"/>
            <a:ext cx="36841587" cy="261334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28157093" cy="26133425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B0ABD78-704D-867F-B42C-6610C6BC4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3113" y="9265503"/>
            <a:ext cx="14562640" cy="76024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54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ROBOTPELLETES KÍSÉRLET, TOXINKÖTŐVEL, KÍSÉRLETI- KONTROLL MÓDSZERREL</a:t>
            </a:r>
          </a:p>
          <a:p>
            <a:pPr marL="0" indent="0">
              <a:buNone/>
            </a:pPr>
            <a:endParaRPr lang="hu-H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módszer lényege: Jászlon minden állat ugyanazt kapja, robotban a kísérleti és kontroll állatok eltérő takarmányt kapnak</a:t>
            </a:r>
          </a:p>
          <a:p>
            <a:endParaRPr lang="hu-HU" sz="7600" dirty="0"/>
          </a:p>
        </p:txBody>
      </p:sp>
    </p:spTree>
    <p:extLst>
      <p:ext uri="{BB962C8B-B14F-4D97-AF65-F5344CB8AC3E}">
        <p14:creationId xmlns:p14="http://schemas.microsoft.com/office/powerpoint/2010/main" val="1802414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2F92869-449A-13D7-C517-57A1001AD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409" y="2415444"/>
            <a:ext cx="40153020" cy="999304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10D7BD0-1214-471F-ABF8-126F76A1B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409" y="13724933"/>
            <a:ext cx="40153020" cy="10846392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0A4B111C-0052-9960-CB85-22DE969D0291}"/>
              </a:ext>
            </a:extLst>
          </p:cNvPr>
          <p:cNvSpPr txBox="1"/>
          <p:nvPr/>
        </p:nvSpPr>
        <p:spPr>
          <a:xfrm>
            <a:off x="5064823" y="787727"/>
            <a:ext cx="36322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MELASZ ALAPÚ HUMINSAVAS KÉSZÍTMÉNY TESZTELÉSE, KI-BE KAPCSOLÁSOS MÓDSZERREL:</a:t>
            </a: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6000" dirty="0"/>
          </a:p>
        </p:txBody>
      </p:sp>
    </p:spTree>
    <p:extLst>
      <p:ext uri="{BB962C8B-B14F-4D97-AF65-F5344CB8AC3E}">
        <p14:creationId xmlns:p14="http://schemas.microsoft.com/office/powerpoint/2010/main" val="3561424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7539EA5-85AE-5B7E-4F2E-C89D312FF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45" y="3314701"/>
            <a:ext cx="44615100" cy="1104603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0534314-5628-A99A-E26B-B3275272F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7692" y="14931039"/>
            <a:ext cx="18970308" cy="10121031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6106AD06-79D3-4652-8636-21A9CAB1ABAC}"/>
              </a:ext>
            </a:extLst>
          </p:cNvPr>
          <p:cNvSpPr txBox="1"/>
          <p:nvPr/>
        </p:nvSpPr>
        <p:spPr>
          <a:xfrm>
            <a:off x="5233193" y="898655"/>
            <a:ext cx="37619305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ROBOTPELLETES KÍSÉRLET, OREGÁNÓ KÉSZÍTMÉNNYEL, KÍSÉRLETI-KONTROLL MÓDSZERREL</a:t>
            </a:r>
            <a:endParaRPr lang="hu-H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5686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D345894-2A46-3C31-ADDE-49C2C0F9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28" y="2590800"/>
            <a:ext cx="44707381" cy="115062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5893A6C-3349-334C-6E7D-DF5258533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4073" y="14630400"/>
            <a:ext cx="20438326" cy="1060480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81573A36-9E71-BA21-4425-79C9BDDEE41F}"/>
              </a:ext>
            </a:extLst>
          </p:cNvPr>
          <p:cNvSpPr txBox="1"/>
          <p:nvPr/>
        </p:nvSpPr>
        <p:spPr>
          <a:xfrm>
            <a:off x="8150529" y="651808"/>
            <a:ext cx="330854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ROBOTPELLETES KÍSÉRLET, TOXINKÖTŐVEL, KÍSÉRLETI- KONTROLL MÓDSZERREL</a:t>
            </a:r>
          </a:p>
          <a:p>
            <a:endParaRPr lang="hu-HU" sz="6000" dirty="0"/>
          </a:p>
        </p:txBody>
      </p:sp>
    </p:spTree>
    <p:extLst>
      <p:ext uri="{BB962C8B-B14F-4D97-AF65-F5344CB8AC3E}">
        <p14:creationId xmlns:p14="http://schemas.microsoft.com/office/powerpoint/2010/main" val="3318615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266" y="17762527"/>
            <a:ext cx="23410248" cy="216185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en-US" sz="1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450</Words>
  <Application>Microsoft Office PowerPoint</Application>
  <PresentationFormat>Egyéni</PresentationFormat>
  <Paragraphs>90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Arial</vt:lpstr>
      <vt:lpstr>Calibri</vt:lpstr>
      <vt:lpstr>Courier New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Problémák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Renáta Varga</cp:lastModifiedBy>
  <cp:revision>51</cp:revision>
  <dcterms:created xsi:type="dcterms:W3CDTF">2021-02-22T15:24:10Z</dcterms:created>
  <dcterms:modified xsi:type="dcterms:W3CDTF">2025-04-17T12:02:42Z</dcterms:modified>
</cp:coreProperties>
</file>