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6" r:id="rId4"/>
    <p:sldId id="258" r:id="rId5"/>
    <p:sldId id="265" r:id="rId6"/>
    <p:sldId id="270" r:id="rId7"/>
    <p:sldId id="262" r:id="rId8"/>
    <p:sldId id="271" r:id="rId9"/>
    <p:sldId id="260" r:id="rId10"/>
    <p:sldId id="269" r:id="rId11"/>
    <p:sldId id="268" r:id="rId12"/>
    <p:sldId id="257" r:id="rId13"/>
    <p:sldId id="263" r:id="rId14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0F04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" d="100"/>
          <a:sy n="20" d="100"/>
        </p:scale>
        <p:origin x="902" y="72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85429" y="6670055"/>
            <a:ext cx="40349680" cy="1201070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Tejelő szarvasmarha robottakarmány továbbfejlesztése kiegészítve precíziós NIR eszközzel elvégzett telepi gyorsvizsgálattal</a:t>
            </a:r>
          </a:p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GINOP-PLUSZ-2.1.1-21.2022.00059</a:t>
            </a:r>
          </a:p>
          <a:p>
            <a:endParaRPr lang="en-US" sz="1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5427" y="21829588"/>
            <a:ext cx="13763511" cy="250040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Molnár Ernő</a:t>
            </a:r>
          </a:p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VITAFORT Zrt.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85428" y="17762455"/>
            <a:ext cx="36205371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TEJELŐ SZARVASMARHA ROBOTTAKARMÁNY FEJLESZTÉS IRÁNYAI ÉS ESZKÖZEI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2640" y="1209081"/>
            <a:ext cx="42072560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VITAFORT Zrt.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ABFE2CF-06F3-C3A2-65B7-362BA3F7CC1A}"/>
              </a:ext>
            </a:extLst>
          </p:cNvPr>
          <p:cNvSpPr txBox="1"/>
          <p:nvPr/>
        </p:nvSpPr>
        <p:spPr>
          <a:xfrm>
            <a:off x="1884530" y="5063207"/>
            <a:ext cx="25786080" cy="23471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Alapítva: 1981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Takarmánygyártó és- forgalmazó országos értékesítési és szaktanácsadói hálózattal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Gyártás több állatfajnak, meghatározó arányú a szarvasmarháknak készülő termék – </a:t>
            </a:r>
            <a:r>
              <a:rPr lang="hu-H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premix</a:t>
            </a: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koncentrátum, késztáp (növendék, elléskörüli időszak, robot)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Termékek hasznosulását javító szolgáltatások: saját nedves kémiai és NIR labor, telepi szolgáltatások (pl. mobil labor: </a:t>
            </a:r>
            <a:r>
              <a:rPr lang="hu-H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AgriNIR</a:t>
            </a: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poliSpecNIR</a:t>
            </a: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Folyamatos termék- és gyártásfejlesztés (A-Z üzem – 2024)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 – első robottáp, 2019 – VitaRobot program: termékcsalád és szolgáltatások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4475" indent="-2444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6102775-55F5-CE32-2BC9-5F10C11A9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069" y="1209080"/>
            <a:ext cx="11218423" cy="430434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7856CBD-6FFB-614E-B532-3A0E324C4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7761" y="15180667"/>
            <a:ext cx="17427264" cy="9743678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30A22D71-13B6-2F9F-8E51-80F62A376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0610" y="3974418"/>
            <a:ext cx="17074657" cy="741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9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26AA8-142D-E0E3-7AEA-E1656E43B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8A7FF7-D26D-5836-3D2F-044379A8F561}"/>
              </a:ext>
            </a:extLst>
          </p:cNvPr>
          <p:cNvSpPr txBox="1"/>
          <p:nvPr/>
        </p:nvSpPr>
        <p:spPr>
          <a:xfrm>
            <a:off x="24067835" y="4612007"/>
            <a:ext cx="19354927" cy="1932879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precíziós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gazdálkodás 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folyamatosan 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fejlődő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(kisüzemi gazálkodásból nagyüzemek felé)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alaptakarmány 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jászolra osztott nem teljes szükségletet fedező, PMR (Partially Mixed Ration) -  csökkentett abrakmennyiséget tartalmaz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kiegészítő vagy pótabarak  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adagolása a fejőrobotokhoz kapcsolt - fejéskor a fejőállásban történik a pótabrak(robottáp) kiosztás az elléstől eltelt idő és a laktációs termelés szinttől függően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granulált, állagát jól megőrző, 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érzékszervileg kedvező 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tulajdonságokat mutató 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 robottáp állatonkénti 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egyedi adagolását 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szoftver irányítja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önkéntes 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 </a:t>
            </a:r>
            <a:r>
              <a:rPr lang="it-I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felvétel lehetősége 24 órában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naponta több részletben, egyedi etetési időkben, egyediség alapján változó mennyiségben</a:t>
            </a:r>
          </a:p>
          <a:p>
            <a:pPr algn="just">
              <a:lnSpc>
                <a:spcPct val="120000"/>
              </a:lnSpc>
            </a:pPr>
            <a:endParaRPr lang="it-I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4F919A-6E12-1A7F-4742-7C8B052C8A79}"/>
              </a:ext>
            </a:extLst>
          </p:cNvPr>
          <p:cNvSpPr txBox="1"/>
          <p:nvPr/>
        </p:nvSpPr>
        <p:spPr>
          <a:xfrm>
            <a:off x="2324095" y="2546540"/>
            <a:ext cx="19907930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Robottakarmányozás jellemzői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23332F8-3317-3101-F8F8-612577735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553" y="9113058"/>
            <a:ext cx="21146452" cy="1277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1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6" name="Picture 5" descr="Asset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676" y="0"/>
            <a:ext cx="5322164" cy="26133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4380" y="11831406"/>
            <a:ext cx="27281235" cy="483950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 kísérletek alapjai</a:t>
            </a:r>
            <a:endParaRPr lang="en-US" sz="1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4380" y="19815452"/>
            <a:ext cx="26666794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EMŐDI MEZŐGAZDASÁGI ZRT.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BAGOLYVÁRI TEHENEÉSZET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279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E5280-F0F0-EED0-3E19-9D45E7CD3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DC3132A-EFD7-A75B-9AA1-F561B1FD65BE}"/>
              </a:ext>
            </a:extLst>
          </p:cNvPr>
          <p:cNvSpPr txBox="1"/>
          <p:nvPr/>
        </p:nvSpPr>
        <p:spPr>
          <a:xfrm>
            <a:off x="2877098" y="7525071"/>
            <a:ext cx="19354927" cy="1434281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Optimális, gazdaságos tejtermelés</a:t>
            </a:r>
          </a:p>
          <a:p>
            <a:pPr algn="just"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PMR jobb kihasználása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táplálóanyagok jobb hasznosulása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 felvétel optimalizálása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egészség és a reprodukciós képesség megőrzése/javítása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additív anyagok használatának ésszerűsítése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CA8210-5326-5D07-4C2D-03023C9F17A6}"/>
              </a:ext>
            </a:extLst>
          </p:cNvPr>
          <p:cNvSpPr txBox="1"/>
          <p:nvPr/>
        </p:nvSpPr>
        <p:spPr>
          <a:xfrm>
            <a:off x="2324095" y="2546540"/>
            <a:ext cx="19907930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 fejlesztés céljai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B79EE03-B97F-C016-B603-8FFD46429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5100" y="5471796"/>
            <a:ext cx="18009641" cy="1800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06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694BC-663D-48C6-7F7B-C6A550D8F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4F969455-24EA-1E00-B758-D7EF7B09EFB9}"/>
              </a:ext>
            </a:extLst>
          </p:cNvPr>
          <p:cNvSpPr txBox="1"/>
          <p:nvPr/>
        </p:nvSpPr>
        <p:spPr>
          <a:xfrm>
            <a:off x="1746775" y="6376414"/>
            <a:ext cx="12573967" cy="231573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2020-tól fejőrobot üzemeltetési tapasztalat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B73E480A-A2E7-76CC-D791-BBE789AD18A3}"/>
              </a:ext>
            </a:extLst>
          </p:cNvPr>
          <p:cNvSpPr txBox="1"/>
          <p:nvPr/>
        </p:nvSpPr>
        <p:spPr>
          <a:xfrm>
            <a:off x="15852734" y="6396216"/>
            <a:ext cx="12573967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2020-tól etetőrobot – pontos PMR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A3BDDB00-5B7A-86B9-93AF-D4D35C675F94}"/>
              </a:ext>
            </a:extLst>
          </p:cNvPr>
          <p:cNvSpPr txBox="1"/>
          <p:nvPr/>
        </p:nvSpPr>
        <p:spPr>
          <a:xfrm>
            <a:off x="30140937" y="6376414"/>
            <a:ext cx="12573967" cy="231573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Fizikailag és logikailag is több csoport 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8DDC0DD4-E8A4-20A3-5F52-39EC35DBF7EC}"/>
              </a:ext>
            </a:extLst>
          </p:cNvPr>
          <p:cNvSpPr txBox="1"/>
          <p:nvPr/>
        </p:nvSpPr>
        <p:spPr>
          <a:xfrm>
            <a:off x="2137214" y="2358230"/>
            <a:ext cx="40919406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Milyen paraméterek teszik alkalmassá a  telepet robottakarmány kísérletekre?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388C36C-13F0-0AA8-1414-278B3686E3F9}"/>
              </a:ext>
            </a:extLst>
          </p:cNvPr>
          <p:cNvSpPr txBox="1"/>
          <p:nvPr/>
        </p:nvSpPr>
        <p:spPr>
          <a:xfrm>
            <a:off x="2342401" y="4241599"/>
            <a:ext cx="22611474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Emődi Mezőgazdasági Zrt., Bagolyvári Tehenészet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A36B60AE-22C9-C3F8-E8AD-55190DD16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056" y="8409977"/>
            <a:ext cx="10601407" cy="6406414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33F14975-4817-EFEA-00EF-E411D2F2C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4818" y="8409977"/>
            <a:ext cx="8032042" cy="6472459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D1D608BE-0A44-3EB2-B34B-607A03244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6639" y="8758406"/>
            <a:ext cx="10710061" cy="6057985"/>
          </a:xfrm>
          <a:prstGeom prst="rect">
            <a:avLst/>
          </a:prstGeom>
        </p:spPr>
      </p:pic>
      <p:sp>
        <p:nvSpPr>
          <p:cNvPr id="21" name="TextBox 13">
            <a:extLst>
              <a:ext uri="{FF2B5EF4-FFF2-40B4-BE49-F238E27FC236}">
                <a16:creationId xmlns:a16="http://schemas.microsoft.com/office/drawing/2014/main" id="{E9DEABC1-6E40-38ED-A7FA-8BF39235BBB0}"/>
              </a:ext>
            </a:extLst>
          </p:cNvPr>
          <p:cNvSpPr txBox="1"/>
          <p:nvPr/>
        </p:nvSpPr>
        <p:spPr>
          <a:xfrm>
            <a:off x="1746774" y="15692085"/>
            <a:ext cx="12573967" cy="231573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Folyamatos adatgyűjtés és –kezelés</a:t>
            </a:r>
          </a:p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(Riska, Lely )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1E02C071-4086-E034-765C-D68DBD727D77}"/>
              </a:ext>
            </a:extLst>
          </p:cNvPr>
          <p:cNvSpPr txBox="1"/>
          <p:nvPr/>
        </p:nvSpPr>
        <p:spPr>
          <a:xfrm>
            <a:off x="15943855" y="15743899"/>
            <a:ext cx="12573967" cy="231573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 rendszerességű PMR és tömegtakarmány kontroll (NIR)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Kép 22">
            <a:extLst>
              <a:ext uri="{FF2B5EF4-FFF2-40B4-BE49-F238E27FC236}">
                <a16:creationId xmlns:a16="http://schemas.microsoft.com/office/drawing/2014/main" id="{C3964585-C83D-8441-752F-3BE2E14A6A7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7678400" y="18478737"/>
            <a:ext cx="8852390" cy="7536175"/>
          </a:xfrm>
          <a:prstGeom prst="rect">
            <a:avLst/>
          </a:prstGeom>
          <a:ln>
            <a:noFill/>
          </a:ln>
        </p:spPr>
      </p:pic>
      <p:sp>
        <p:nvSpPr>
          <p:cNvPr id="26" name="TextBox 13">
            <a:extLst>
              <a:ext uri="{FF2B5EF4-FFF2-40B4-BE49-F238E27FC236}">
                <a16:creationId xmlns:a16="http://schemas.microsoft.com/office/drawing/2014/main" id="{E1A567B2-9A12-A79F-D4AB-DEC6D3253501}"/>
              </a:ext>
            </a:extLst>
          </p:cNvPr>
          <p:cNvSpPr txBox="1"/>
          <p:nvPr/>
        </p:nvSpPr>
        <p:spPr>
          <a:xfrm>
            <a:off x="31466639" y="16162999"/>
            <a:ext cx="12573967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Jó üzemi gyakorlat (GMP) 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0DF70076-9E41-DB08-A641-CAA406A0EB69}"/>
              </a:ext>
            </a:extLst>
          </p:cNvPr>
          <p:cNvSpPr txBox="1"/>
          <p:nvPr/>
        </p:nvSpPr>
        <p:spPr>
          <a:xfrm>
            <a:off x="31466639" y="18059637"/>
            <a:ext cx="13415161" cy="709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2024 –</a:t>
            </a:r>
            <a:r>
              <a:rPr lang="hu-HU" dirty="0" err="1"/>
              <a:t>ben</a:t>
            </a:r>
            <a:r>
              <a:rPr lang="hu-HU" dirty="0"/>
              <a:t>: </a:t>
            </a:r>
          </a:p>
          <a:p>
            <a:pPr algn="ctr"/>
            <a:r>
              <a:rPr lang="hu-HU" dirty="0"/>
              <a:t>12226 kg tej</a:t>
            </a:r>
          </a:p>
          <a:p>
            <a:pPr algn="ctr"/>
            <a:r>
              <a:rPr lang="hu-HU" dirty="0"/>
              <a:t>3,82 % tejzsír</a:t>
            </a:r>
          </a:p>
          <a:p>
            <a:pPr algn="ctr"/>
            <a:r>
              <a:rPr lang="hu-HU" dirty="0"/>
              <a:t>3,55 % tejfehérje</a:t>
            </a:r>
          </a:p>
          <a:p>
            <a:pPr algn="ctr"/>
            <a:r>
              <a:rPr lang="hu-HU" dirty="0"/>
              <a:t>2 ellés közötti idő: 388 nap</a:t>
            </a:r>
          </a:p>
        </p:txBody>
      </p:sp>
      <p:pic>
        <p:nvPicPr>
          <p:cNvPr id="29" name="Kép 28">
            <a:extLst>
              <a:ext uri="{FF2B5EF4-FFF2-40B4-BE49-F238E27FC236}">
                <a16:creationId xmlns:a16="http://schemas.microsoft.com/office/drawing/2014/main" id="{DEF89129-3270-5DE9-CE45-57FC38C2B9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3319" y="18400062"/>
            <a:ext cx="11528329" cy="675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32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42398" y="2085745"/>
            <a:ext cx="28785301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telepi fejőrobot melletti takarmányozás alapjai 2/1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399" y="6895950"/>
            <a:ext cx="19907935" cy="716719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1428750" indent="-1428750" algn="just">
              <a:tabLst>
                <a:tab pos="2103438" algn="l"/>
              </a:tabLst>
            </a:pPr>
            <a:r>
              <a:rPr lang="nb-NO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	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SAJÁT TERMESZTÉSŰ TAKARMÁNYOK </a:t>
            </a: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1357" indent="-1161357" algn="just">
              <a:buAutoNum type="arabicPeriod"/>
            </a:pP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2391" lvl="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	Kukorica szilázs</a:t>
            </a:r>
          </a:p>
          <a:p>
            <a:pPr marL="2282391" lvl="2" indent="1371046" algn="just">
              <a:lnSpc>
                <a:spcPct val="130000"/>
              </a:lnSpc>
              <a:buAutoNum type="alphaLcPeriod" startAt="2"/>
              <a:tabLst>
                <a:tab pos="2282391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Rozs szenázs</a:t>
            </a:r>
          </a:p>
          <a:p>
            <a:pPr marL="3196791" indent="-914400" algn="just">
              <a:lnSpc>
                <a:spcPct val="130000"/>
              </a:lnSpc>
              <a:buAutoNum type="alphaLcPeriod" startAt="3"/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Kukorica</a:t>
            </a:r>
          </a:p>
          <a:p>
            <a:pPr marL="3196791" indent="-914400" algn="just">
              <a:lnSpc>
                <a:spcPct val="130000"/>
              </a:lnSpc>
              <a:buAutoNum type="alphaLcPeriod" startAt="3"/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Árpa</a:t>
            </a:r>
          </a:p>
          <a:p>
            <a:pPr marL="3196791" indent="-914400" algn="just">
              <a:lnSpc>
                <a:spcPct val="130000"/>
              </a:lnSpc>
              <a:buAutoNum type="alphaLcPeriod" startAt="3"/>
              <a:tabLst>
                <a:tab pos="3653437" algn="l"/>
              </a:tabLst>
            </a:pP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78916" y="6895950"/>
            <a:ext cx="19907935" cy="820747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1428750" indent="-1428750" algn="just">
              <a:tabLst>
                <a:tab pos="2103438" algn="l"/>
              </a:tabLst>
            </a:pPr>
            <a:r>
              <a:rPr lang="nb-NO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	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VÁSÁROLT TAKARMÁNYOK A PMR-HEZ</a:t>
            </a: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1357" indent="-1161357" algn="just">
              <a:buAutoNum type="arabicPeriod"/>
            </a:pP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2391" lvl="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Repce</a:t>
            </a:r>
          </a:p>
          <a:p>
            <a:pPr marL="2282391" lvl="2" algn="just">
              <a:lnSpc>
                <a:spcPct val="130000"/>
              </a:lnSpc>
              <a:tabLst>
                <a:tab pos="2282391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Feltárt lenalapú termék (Easylin 100/50)</a:t>
            </a: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Melasz</a:t>
            </a: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VitaRobot PMR-pack koncentrátum </a:t>
            </a: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(vitamin, ásványi anyag, pufferek, N-kiegészítés, additívek)</a:t>
            </a: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Szezonálisan: sárgarépa, nedves melléktermék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271951" y="17003887"/>
            <a:ext cx="19907935" cy="736724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/>
            <a:r>
              <a:rPr lang="fr-FR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Robottakarmány</a:t>
            </a:r>
            <a:endParaRPr lang="fr-FR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r>
              <a:rPr lang="en-US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VitaRobot pellet</a:t>
            </a: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Vegyes fehérje, keményítő forrás emelt rosttartalommal, ízletes alapanyagokból </a:t>
            </a: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Jellemző paraméterek: nyersfehérje 17%</a:t>
            </a: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keményítő    24%</a:t>
            </a: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nyersrost      12% </a:t>
            </a: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84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7F9E-026D-7050-D4A5-BDBE1200A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A989F51-1BEA-670C-ABED-6239653DE93D}"/>
              </a:ext>
            </a:extLst>
          </p:cNvPr>
          <p:cNvSpPr txBox="1"/>
          <p:nvPr/>
        </p:nvSpPr>
        <p:spPr>
          <a:xfrm>
            <a:off x="2342398" y="2085745"/>
            <a:ext cx="28785301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telepi fejőrobot melletti takarmányozás alapjai 2/2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5D039-6852-E919-3F18-E7B08E005898}"/>
              </a:ext>
            </a:extLst>
          </p:cNvPr>
          <p:cNvSpPr txBox="1"/>
          <p:nvPr/>
        </p:nvSpPr>
        <p:spPr>
          <a:xfrm>
            <a:off x="2342399" y="6895950"/>
            <a:ext cx="19907935" cy="2005072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1428750" indent="-1428750" algn="just">
              <a:tabLst>
                <a:tab pos="2103438" algn="l"/>
              </a:tabLst>
            </a:pP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Helyi sajátosságok</a:t>
            </a:r>
          </a:p>
          <a:p>
            <a:pPr marL="1428750" indent="-1428750" algn="just">
              <a:tabLst>
                <a:tab pos="2103438" algn="l"/>
              </a:tabLst>
            </a:pP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Anionos előkészítésből  (negatív DCAD) kerülnek a tehenek a termelésbe  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 lehetőség csoportok kialakítására és vannak is csoportok (fogadó, elsőborjas, többször ellett)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Átlagosan napi 6-8 </a:t>
            </a:r>
            <a:r>
              <a:rPr lang="hu-HU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alkaommal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van PMR kiosztás – 24 órás etetés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etetésekkel párhozamosan a PMR jászolra igazítása is megtörténik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Csoportól függően átlagosan napi 18-24 </a:t>
            </a:r>
            <a:r>
              <a:rPr lang="hu-HU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sza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kg PMR felvétel történik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Átlagosan 2,8-3,1 alakalommal keresi fel a robotot a tehén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Egyszerre 2 abrak is adagolható a robotban (ez ad lehetőséget a kísérletre)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egyedi paraméterek alapján adagolt robottakarmány 2 kg-ról indul, a csúcson akár 10 kg is lehet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takarmányozás széna nélküli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Emelt </a:t>
            </a:r>
            <a:r>
              <a:rPr lang="hu-HU" sz="5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omega-e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tartalmú a takarmányadag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kísérletekben használt anyagokat a pelleten keresztül kapták a tehenek</a:t>
            </a:r>
          </a:p>
          <a:p>
            <a:pPr marL="1428750" indent="-1428750" algn="just">
              <a:buFont typeface="Arial" panose="020B0604020202020204" pitchFamily="34" charset="0"/>
              <a:buChar char="•"/>
              <a:tabLst>
                <a:tab pos="2103438" algn="l"/>
              </a:tabLst>
            </a:pPr>
            <a:endParaRPr lang="nb-NO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1357" indent="-1161357" algn="just">
              <a:buAutoNum type="arabicPeriod"/>
            </a:pP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2391" lvl="1" algn="just">
              <a:lnSpc>
                <a:spcPct val="130000"/>
              </a:lnSpc>
              <a:tabLst>
                <a:tab pos="3653437" algn="l"/>
              </a:tabLst>
            </a:pPr>
            <a:endParaRPr lang="ro-RO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96791" indent="-914400" algn="just">
              <a:lnSpc>
                <a:spcPct val="130000"/>
              </a:lnSpc>
              <a:buAutoNum type="alphaLcPeriod" startAt="3"/>
              <a:tabLst>
                <a:tab pos="3653437" algn="l"/>
              </a:tabLst>
            </a:pP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8A0AE41-4671-63C2-0D01-06F54CEC6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5919" y="9067800"/>
            <a:ext cx="22445775" cy="1263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8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324095" y="2546540"/>
            <a:ext cx="19907930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kísérletbe bevont kiegészítők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2401" y="4241599"/>
            <a:ext cx="22611474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Egyes kísérleti szakaszok additívei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50163E6-9F7A-62FB-A770-C2C1D1D36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937" y="14108676"/>
            <a:ext cx="12490664" cy="9239107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79B661EF-C4DA-A68F-996F-95BBAAD40AAB}"/>
              </a:ext>
            </a:extLst>
          </p:cNvPr>
          <p:cNvSpPr txBox="1"/>
          <p:nvPr/>
        </p:nvSpPr>
        <p:spPr>
          <a:xfrm>
            <a:off x="2860634" y="10832899"/>
            <a:ext cx="12573967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Huminsav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7F8944A-1F42-8C4C-5070-7636CA53B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6514" y="14092752"/>
            <a:ext cx="12318810" cy="9239108"/>
          </a:xfrm>
          <a:prstGeom prst="rect">
            <a:avLst/>
          </a:prstGeom>
        </p:spPr>
      </p:pic>
      <p:sp>
        <p:nvSpPr>
          <p:cNvPr id="7" name="TextBox 13">
            <a:extLst>
              <a:ext uri="{FF2B5EF4-FFF2-40B4-BE49-F238E27FC236}">
                <a16:creationId xmlns:a16="http://schemas.microsoft.com/office/drawing/2014/main" id="{F9C5F556-11EB-0E97-AFC8-DB919CEF80F3}"/>
              </a:ext>
            </a:extLst>
          </p:cNvPr>
          <p:cNvSpPr txBox="1"/>
          <p:nvPr/>
        </p:nvSpPr>
        <p:spPr>
          <a:xfrm>
            <a:off x="16309934" y="10832899"/>
            <a:ext cx="12573967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Oregánó (szurokfű) olaj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CA253251-F636-2777-5F84-1F46F4204A4B}"/>
              </a:ext>
            </a:extLst>
          </p:cNvPr>
          <p:cNvSpPr txBox="1"/>
          <p:nvPr/>
        </p:nvSpPr>
        <p:spPr>
          <a:xfrm>
            <a:off x="31017237" y="10844121"/>
            <a:ext cx="12573967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gyógynövényből álló keverék  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AC7EFF5F-5F69-B77D-1626-10FA72CFA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2394" y="14108676"/>
            <a:ext cx="12446388" cy="92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7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7DD16-75E5-FC29-3990-4E9E7E441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877841-A032-E734-133D-A48DFF01E022}"/>
              </a:ext>
            </a:extLst>
          </p:cNvPr>
          <p:cNvSpPr txBox="1"/>
          <p:nvPr/>
        </p:nvSpPr>
        <p:spPr>
          <a:xfrm>
            <a:off x="2324095" y="2546540"/>
            <a:ext cx="19907930" cy="334678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Huminsav 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C69558-2934-A3B6-1EB7-42BC316ADFBD}"/>
              </a:ext>
            </a:extLst>
          </p:cNvPr>
          <p:cNvSpPr txBox="1"/>
          <p:nvPr/>
        </p:nvSpPr>
        <p:spPr>
          <a:xfrm>
            <a:off x="2342402" y="8606734"/>
            <a:ext cx="19354927" cy="736244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k-SK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Melaszalapú termékben elkevert huminsav.</a:t>
            </a: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Alkalmazott termék: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Melavite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Argos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Zrt. 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Tejelő tehenek robotfejés melletti takarmányában  még nem alkalmazták.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E205E-4AA2-293C-242C-550B0A0239B6}"/>
              </a:ext>
            </a:extLst>
          </p:cNvPr>
          <p:cNvSpPr txBox="1"/>
          <p:nvPr/>
        </p:nvSpPr>
        <p:spPr>
          <a:xfrm>
            <a:off x="23730298" y="8606734"/>
            <a:ext cx="19354927" cy="1633720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Terméktől várható  hatások: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Immunrendszer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erősítése</a:t>
            </a:r>
            <a:endParaRPr lang="it-I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Méregtelenítő hatás – Képes megkötni és eltávolítani a szervezetből a nehézfémeket és toxinokat, így hozzájárulhat a szervezet tisztulásához.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Antioxidáns tulajdonságok – Segíthet semlegesíteni a szabad gyököket, amelyek felelősek lehetnek és különböző betegségek kialakulásáért.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Emésztés javítása – Támogathatja a bélrendszer egészségét, elősegítheti a tápanyagok jobb felszívódását és csökkentheti az emésztési problémákat.</a:t>
            </a:r>
          </a:p>
          <a:p>
            <a:pPr algn="just">
              <a:lnSpc>
                <a:spcPct val="120000"/>
              </a:lnSpc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Energia és vitalitás növelése – A huminsav segíthet a szervezet energiaellátásában, mivel támogatja a vitaminok és enzimek hatékonyságát</a:t>
            </a:r>
          </a:p>
          <a:p>
            <a:pPr algn="just">
              <a:lnSpc>
                <a:spcPct val="120000"/>
              </a:lnSpc>
            </a:pPr>
            <a:endParaRPr lang="it-I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F7BA6833-2453-9A1F-19A5-C2BEBC143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0637" y="0"/>
            <a:ext cx="12490664" cy="92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34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B4284-98E1-A28E-FC69-F5E7B3649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61C341-71BB-BB63-CAC8-600A2DEB2BB2}"/>
              </a:ext>
            </a:extLst>
          </p:cNvPr>
          <p:cNvSpPr txBox="1"/>
          <p:nvPr/>
        </p:nvSpPr>
        <p:spPr>
          <a:xfrm>
            <a:off x="2324095" y="2546540"/>
            <a:ext cx="19907930" cy="334678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Oregánó (szurokfű) olaj 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1157E9-65C0-E920-8FEC-8D52BEC3AD76}"/>
              </a:ext>
            </a:extLst>
          </p:cNvPr>
          <p:cNvSpPr txBox="1"/>
          <p:nvPr/>
        </p:nvSpPr>
        <p:spPr>
          <a:xfrm>
            <a:off x="2342402" y="8606734"/>
            <a:ext cx="19354927" cy="1035402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sk-SK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Magas olajtartalmú és kedvező olajösszetételű, állandó körülmények között felnevelt egyedi hibrid Origanum vulgare-t, L. subsp. hirtum, Letsw. var. vulkan az olajkoncentrátum forrása.</a:t>
            </a: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Alkalmazott termék: DOSTO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Concentrate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 és DOSTO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Ruminant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bi-active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DostoFarm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GmbH.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Tejelő tehenek robottakarmányában  még nem alkalmazták.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ACC0B0-692D-C317-CF8F-865E7E1376F0}"/>
              </a:ext>
            </a:extLst>
          </p:cNvPr>
          <p:cNvSpPr txBox="1"/>
          <p:nvPr/>
        </p:nvSpPr>
        <p:spPr>
          <a:xfrm>
            <a:off x="23730298" y="8606734"/>
            <a:ext cx="19354927" cy="1234842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Terméktől várható  hatások: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1.Antimikrobiális  -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karvakol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timol</a:t>
            </a: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Antioxidáns 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Gyulladáscsökkentő 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Immunrendszer erősítése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Emésztés támogatása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Légzőszervi megelőzése, gyógyulás támogatása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Bőrproblémák csökkentése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Aromatikus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hatása miatt étvágyat javít; kérődzést, bendőműködést serkent, illózsírsav termelést növel.</a:t>
            </a:r>
            <a:endParaRPr lang="it-I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307024D-B60E-3EF0-0E39-79C7A5BA4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2900" y="0"/>
            <a:ext cx="11818938" cy="886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3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4095" y="2546540"/>
            <a:ext cx="19907930" cy="194640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gyógynövényből álló keverék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2402" y="8606734"/>
            <a:ext cx="19354927" cy="1434281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Mixalkotó gyógynövények</a:t>
            </a: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Fekete csucsor 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Zöld </a:t>
            </a:r>
            <a:r>
              <a:rPr lang="hu-HU" sz="54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chiretta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/királyi keserű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Indiai egres /</a:t>
            </a:r>
            <a:r>
              <a:rPr lang="hu-HU" sz="54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amla</a:t>
            </a: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Kurkuma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Fokhagyma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Görögszéna</a:t>
            </a: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szerves savak és </a:t>
            </a:r>
            <a:r>
              <a:rPr lang="hu-HU" sz="54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mannán-</a:t>
            </a:r>
            <a:r>
              <a:rPr lang="hu-HU" sz="54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oligoszacharid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(mos)</a:t>
            </a:r>
          </a:p>
          <a:p>
            <a:pPr algn="just">
              <a:lnSpc>
                <a:spcPct val="120000"/>
              </a:lnSpc>
            </a:pP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Alkalmazott termék: TOXIROAK™ GOLD /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Garuda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Trade Kft.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Tejelő tehenek robottakarmányában  még nem alkalmazták.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30298" y="8606734"/>
            <a:ext cx="19354927" cy="1434281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Termék ajánlatban szereplő hatások: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rabicPeriod"/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Mikotoxinok megkötése</a:t>
            </a:r>
          </a:p>
          <a:p>
            <a:pPr marL="914400" indent="-914400" algn="just">
              <a:lnSpc>
                <a:spcPct val="120000"/>
              </a:lnSpc>
              <a:buFont typeface="+mj-lt"/>
              <a:buAutoNum type="arabicPeriod"/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Májvédelem (máj támogatása a méregtelenítésben, gátolja  a zsírmáj szindróma kialakulását)</a:t>
            </a:r>
          </a:p>
          <a:p>
            <a:pPr marL="914400" indent="-914400" algn="just">
              <a:lnSpc>
                <a:spcPct val="120000"/>
              </a:lnSpc>
              <a:buFont typeface="+mj-lt"/>
              <a:buAutoNum type="arabicPeriod"/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Immunrendszer erősítése (ellenálló képesség javítása, gyógykezelések hatékonyságának növelése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rabicPeriod"/>
            </a:pP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Akadályozza a takarmányban lévő penészgombák szaporodását.</a:t>
            </a: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rabicPeriod"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Öszességében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takarmányhigiénia javítása és a szervezet stimulálása.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it-I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33D67DD3-3E81-CC69-EFBB-EC37B58AE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0500" y="1"/>
            <a:ext cx="11971338" cy="888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266" y="17762527"/>
            <a:ext cx="23410248" cy="216185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en-US" sz="1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910</Words>
  <Application>Microsoft Office PowerPoint</Application>
  <PresentationFormat>Egyéni</PresentationFormat>
  <Paragraphs>156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Vitafort</cp:lastModifiedBy>
  <cp:revision>64</cp:revision>
  <dcterms:created xsi:type="dcterms:W3CDTF">2021-02-22T15:24:10Z</dcterms:created>
  <dcterms:modified xsi:type="dcterms:W3CDTF">2025-04-16T15:52:01Z</dcterms:modified>
</cp:coreProperties>
</file>